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7"/>
  </p:notesMasterIdLst>
  <p:handoutMasterIdLst>
    <p:handoutMasterId r:id="rId28"/>
  </p:handoutMasterIdLst>
  <p:sldIdLst>
    <p:sldId id="256" r:id="rId2"/>
    <p:sldId id="257" r:id="rId3"/>
    <p:sldId id="278" r:id="rId4"/>
    <p:sldId id="258" r:id="rId5"/>
    <p:sldId id="279" r:id="rId6"/>
    <p:sldId id="259" r:id="rId7"/>
    <p:sldId id="260" r:id="rId8"/>
    <p:sldId id="261" r:id="rId9"/>
    <p:sldId id="262" r:id="rId10"/>
    <p:sldId id="263" r:id="rId11"/>
    <p:sldId id="265" r:id="rId12"/>
    <p:sldId id="266" r:id="rId13"/>
    <p:sldId id="268" r:id="rId14"/>
    <p:sldId id="269" r:id="rId15"/>
    <p:sldId id="270" r:id="rId16"/>
    <p:sldId id="271" r:id="rId17"/>
    <p:sldId id="272" r:id="rId18"/>
    <p:sldId id="275" r:id="rId19"/>
    <p:sldId id="276" r:id="rId20"/>
    <p:sldId id="280" r:id="rId21"/>
    <p:sldId id="284" r:id="rId22"/>
    <p:sldId id="285" r:id="rId23"/>
    <p:sldId id="281" r:id="rId24"/>
    <p:sldId id="283" r:id="rId25"/>
    <p:sldId id="277"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71" autoAdjust="0"/>
  </p:normalViewPr>
  <p:slideViewPr>
    <p:cSldViewPr>
      <p:cViewPr>
        <p:scale>
          <a:sx n="100" d="100"/>
          <a:sy n="100" d="100"/>
        </p:scale>
        <p:origin x="-51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72D651DB-C38C-4506-8ED6-CF288B2F78CC}" type="datetimeFigureOut">
              <a:rPr lang="ar-SA" smtClean="0"/>
              <a:t>03/05/1437</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72A73BCF-B0F0-42C8-89C1-A44BA9716B82}" type="slidenum">
              <a:rPr lang="ar-SA" smtClean="0"/>
              <a:t>‹#›</a:t>
            </a:fld>
            <a:endParaRPr lang="ar-SA"/>
          </a:p>
        </p:txBody>
      </p:sp>
    </p:spTree>
    <p:extLst>
      <p:ext uri="{BB962C8B-B14F-4D97-AF65-F5344CB8AC3E}">
        <p14:creationId xmlns:p14="http://schemas.microsoft.com/office/powerpoint/2010/main" val="18785900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3E81844-B07E-4A6B-92C4-B44E947970F6}" type="datetimeFigureOut">
              <a:rPr lang="ar-SA" smtClean="0"/>
              <a:t>03/05/1437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1236AA9-1E3B-44E3-9DB7-6DE5FA6637EC}" type="slidenum">
              <a:rPr lang="ar-SA" smtClean="0"/>
              <a:t>‹#›</a:t>
            </a:fld>
            <a:endParaRPr lang="ar-SA"/>
          </a:p>
        </p:txBody>
      </p:sp>
    </p:spTree>
    <p:extLst>
      <p:ext uri="{BB962C8B-B14F-4D97-AF65-F5344CB8AC3E}">
        <p14:creationId xmlns:p14="http://schemas.microsoft.com/office/powerpoint/2010/main" val="347752898"/>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21236AA9-1E3B-44E3-9DB7-6DE5FA6637EC}" type="slidenum">
              <a:rPr lang="ar-SA" smtClean="0"/>
              <a:t>1</a:t>
            </a:fld>
            <a:endParaRPr lang="ar-SA"/>
          </a:p>
        </p:txBody>
      </p:sp>
    </p:spTree>
    <p:extLst>
      <p:ext uri="{BB962C8B-B14F-4D97-AF65-F5344CB8AC3E}">
        <p14:creationId xmlns:p14="http://schemas.microsoft.com/office/powerpoint/2010/main" val="3784027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21236AA9-1E3B-44E3-9DB7-6DE5FA6637EC}" type="slidenum">
              <a:rPr lang="ar-SA" smtClean="0"/>
              <a:t>2</a:t>
            </a:fld>
            <a:endParaRPr lang="ar-SA"/>
          </a:p>
        </p:txBody>
      </p:sp>
    </p:spTree>
    <p:extLst>
      <p:ext uri="{BB962C8B-B14F-4D97-AF65-F5344CB8AC3E}">
        <p14:creationId xmlns:p14="http://schemas.microsoft.com/office/powerpoint/2010/main" val="1643125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24B9E44-8EE8-4FDD-8FD8-55F2F09E1777}" type="datetime1">
              <a:rPr lang="ar-SA" smtClean="0"/>
              <a:t>03/05/1437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3133588109"/>
      </p:ext>
    </p:extLst>
  </p:cSld>
  <p:clrMapOvr>
    <a:masterClrMapping/>
  </p:clrMapOvr>
  <p:transition spd="slow">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3986208-199F-4402-96A9-DA86562986C2}" type="datetime1">
              <a:rPr lang="ar-SA" smtClean="0"/>
              <a:t>03/05/1437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1548613476"/>
      </p:ext>
    </p:extLst>
  </p:cSld>
  <p:clrMapOvr>
    <a:masterClrMapping/>
  </p:clrMapOvr>
  <p:transition spd="slow">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20DEC3F5-6950-4C69-95C4-4AFA51B70177}" type="datetime1">
              <a:rPr lang="ar-SA" smtClean="0"/>
              <a:t>03/05/1437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2296347486"/>
      </p:ext>
    </p:extLst>
  </p:cSld>
  <p:clrMapOvr>
    <a:masterClrMapping/>
  </p:clrMapOvr>
  <p:transition spd="slow">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C9F0487-6166-4667-B993-6F2F3CF8848A}" type="datetime1">
              <a:rPr lang="ar-SA" smtClean="0"/>
              <a:t>03/05/1437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3572057741"/>
      </p:ext>
    </p:extLst>
  </p:cSld>
  <p:clrMapOvr>
    <a:masterClrMapping/>
  </p:clrMapOvr>
  <p:transition spd="slow">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58562A-47AE-4B8A-8ED5-F732384E8477}" type="datetime1">
              <a:rPr lang="ar-SA" smtClean="0"/>
              <a:t>03/05/1437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3615812839"/>
      </p:ext>
    </p:extLst>
  </p:cSld>
  <p:clrMapOvr>
    <a:masterClrMapping/>
  </p:clrMapOvr>
  <p:transition spd="slow">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63E87B2-314D-4BD8-BF75-F7743DA19698}" type="datetime1">
              <a:rPr lang="ar-SA" smtClean="0"/>
              <a:t>03/05/1437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2049492549"/>
      </p:ext>
    </p:extLst>
  </p:cSld>
  <p:clrMapOvr>
    <a:masterClrMapping/>
  </p:clrMapOvr>
  <p:transition spd="slow">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23888EF-22EA-4A6B-8B80-DDD0F432AC33}" type="datetime1">
              <a:rPr lang="ar-SA" smtClean="0"/>
              <a:t>03/05/1437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3734994326"/>
      </p:ext>
    </p:extLst>
  </p:cSld>
  <p:clrMapOvr>
    <a:masterClrMapping/>
  </p:clrMapOvr>
  <p:transition spd="slow">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51AAF44F-2817-449B-BFC5-CBBD8D4ADF10}" type="datetime1">
              <a:rPr lang="ar-SA" smtClean="0"/>
              <a:t>03/05/1437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1039583739"/>
      </p:ext>
    </p:extLst>
  </p:cSld>
  <p:clrMapOvr>
    <a:masterClrMapping/>
  </p:clrMapOvr>
  <p:transition spd="slow">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38618A-721E-4E6A-88BA-FBF990C4772D}" type="datetime1">
              <a:rPr lang="ar-SA" smtClean="0"/>
              <a:t>03/05/1437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4064049918"/>
      </p:ext>
    </p:extLst>
  </p:cSld>
  <p:clrMapOvr>
    <a:masterClrMapping/>
  </p:clrMapOvr>
  <p:transition spd="slow">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D7A92A-5B7B-41C2-9C73-08F94E41BE72}" type="datetime1">
              <a:rPr lang="ar-SA" smtClean="0"/>
              <a:t>03/05/1437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3273336812"/>
      </p:ext>
    </p:extLst>
  </p:cSld>
  <p:clrMapOvr>
    <a:masterClrMapping/>
  </p:clrMapOvr>
  <p:transition spd="slow">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01A338-CCC5-4B5B-A7E0-FD38A800D1A5}" type="datetime1">
              <a:rPr lang="ar-SA" smtClean="0"/>
              <a:t>03/05/1437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29E5B-B459-4612-8502-2FD673CB122B}" type="slidenum">
              <a:rPr lang="ar-SA" smtClean="0"/>
              <a:t>‹#›</a:t>
            </a:fld>
            <a:endParaRPr lang="ar-SA"/>
          </a:p>
        </p:txBody>
      </p:sp>
    </p:spTree>
    <p:extLst>
      <p:ext uri="{BB962C8B-B14F-4D97-AF65-F5344CB8AC3E}">
        <p14:creationId xmlns:p14="http://schemas.microsoft.com/office/powerpoint/2010/main" val="1511110561"/>
      </p:ext>
    </p:extLst>
  </p:cSld>
  <p:clrMapOvr>
    <a:masterClrMapping/>
  </p:clrMapOvr>
  <p:transition spd="slow">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AA2DECE-F49F-4239-91EF-1747C9257D83}" type="datetime1">
              <a:rPr lang="ar-SA" smtClean="0"/>
              <a:t>03/05/1437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B329E5B-B459-4612-8502-2FD673CB122B}" type="slidenum">
              <a:rPr lang="ar-SA" smtClean="0"/>
              <a:t>‹#›</a:t>
            </a:fld>
            <a:endParaRPr lang="ar-SA"/>
          </a:p>
        </p:txBody>
      </p:sp>
    </p:spTree>
    <p:extLst>
      <p:ext uri="{BB962C8B-B14F-4D97-AF65-F5344CB8AC3E}">
        <p14:creationId xmlns:p14="http://schemas.microsoft.com/office/powerpoint/2010/main" val="2950291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over dir="r"/>
  </p:transition>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radiopaedia.org/articles/colorectal-cancer-stagin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648" y="1844824"/>
            <a:ext cx="6406480" cy="1758057"/>
          </a:xfrm>
          <a:solidFill>
            <a:schemeClr val="bg2"/>
          </a:solidFill>
          <a:ln w="19050">
            <a:solidFill>
              <a:schemeClr val="tx1"/>
            </a:solidFill>
          </a:ln>
        </p:spPr>
        <p:txBody>
          <a:bodyPr>
            <a:normAutofit/>
          </a:bodyPr>
          <a:lstStyle/>
          <a:p>
            <a:pPr rtl="0"/>
            <a:r>
              <a:rPr lang="en-US" sz="6600" b="1" dirty="0" smtClean="0">
                <a:solidFill>
                  <a:srgbClr val="FF0000"/>
                </a:solidFill>
                <a:effectLst>
                  <a:outerShdw blurRad="38100" dist="38100" dir="2700000" algn="tl">
                    <a:srgbClr val="000000">
                      <a:alpha val="43137"/>
                    </a:srgbClr>
                  </a:outerShdw>
                </a:effectLst>
              </a:rPr>
              <a:t>Cancer colon</a:t>
            </a:r>
            <a:endParaRPr lang="ar-SA" sz="6600" b="1"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95536" y="3886200"/>
            <a:ext cx="8352928" cy="2063080"/>
          </a:xfrm>
        </p:spPr>
        <p:txBody>
          <a:bodyPr>
            <a:normAutofit/>
          </a:bodyPr>
          <a:lstStyle/>
          <a:p>
            <a:pPr rtl="0"/>
            <a:endParaRPr lang="en-US" b="1" dirty="0">
              <a:solidFill>
                <a:schemeClr val="tx1"/>
              </a:solidFill>
              <a:effectLst>
                <a:outerShdw blurRad="38100" dist="38100" dir="2700000" algn="tl">
                  <a:srgbClr val="000000">
                    <a:alpha val="43137"/>
                  </a:srgbClr>
                </a:outerShdw>
              </a:effectLst>
            </a:endParaRPr>
          </a:p>
        </p:txBody>
      </p:sp>
      <p:pic>
        <p:nvPicPr>
          <p:cNvPr id="1026" name="Picture 2" descr="C:\Users\ashawky\Desktop\mcst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503176"/>
            <a:ext cx="2808312" cy="712253"/>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pPr rtl="0"/>
            <a:fld id="{1B329E5B-B459-4612-8502-2FD673CB122B}" type="slidenum">
              <a:rPr lang="ar-SA" smtClean="0"/>
              <a:pPr rtl="0"/>
              <a:t>1</a:t>
            </a:fld>
            <a:endParaRPr lang="ar-SA" dirty="0"/>
          </a:p>
        </p:txBody>
      </p:sp>
    </p:spTree>
    <p:extLst>
      <p:ext uri="{BB962C8B-B14F-4D97-AF65-F5344CB8AC3E}">
        <p14:creationId xmlns:p14="http://schemas.microsoft.com/office/powerpoint/2010/main" val="601664966"/>
      </p:ext>
    </p:extLst>
  </p:cSld>
  <p:clrMapOvr>
    <a:masterClrMapping/>
  </p:clrMapOvr>
  <p:transition spd="slow">
    <p:cover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Polypoid colonic carcinoma</a:t>
            </a:r>
            <a:endParaRPr lang="ar-SA" b="1" dirty="0">
              <a:solidFill>
                <a:srgbClr val="FF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57645"/>
            <a:ext cx="7785788" cy="4861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1B329E5B-B459-4612-8502-2FD673CB122B}" type="slidenum">
              <a:rPr lang="ar-SA" smtClean="0"/>
              <a:t>10</a:t>
            </a:fld>
            <a:endParaRPr lang="ar-SA"/>
          </a:p>
        </p:txBody>
      </p:sp>
    </p:spTree>
    <p:extLst>
      <p:ext uri="{BB962C8B-B14F-4D97-AF65-F5344CB8AC3E}">
        <p14:creationId xmlns:p14="http://schemas.microsoft.com/office/powerpoint/2010/main" val="1748941653"/>
      </p:ext>
    </p:extLst>
  </p:cSld>
  <p:clrMapOvr>
    <a:masterClrMapping/>
  </p:clrMapOvr>
  <p:transition spd="slow">
    <p:cover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solidFill>
                  <a:srgbClr val="FF0000"/>
                </a:solidFill>
                <a:effectLst>
                  <a:outerShdw blurRad="38100" dist="38100" dir="2700000" algn="tl">
                    <a:srgbClr val="000000">
                      <a:alpha val="43137"/>
                    </a:srgbClr>
                  </a:outerShdw>
                </a:effectLst>
              </a:rPr>
              <a:t>Infiltrative colonic carcinoma</a:t>
            </a:r>
            <a:br>
              <a:rPr lang="en-US" b="1" dirty="0" smtClean="0">
                <a:solidFill>
                  <a:srgbClr val="FF0000"/>
                </a:solidFill>
                <a:effectLst>
                  <a:outerShdw blurRad="38100" dist="38100" dir="2700000" algn="tl">
                    <a:srgbClr val="000000">
                      <a:alpha val="43137"/>
                    </a:srgbClr>
                  </a:outerShdw>
                </a:effectLst>
              </a:rPr>
            </a:br>
            <a:r>
              <a:rPr lang="en-US" b="1" dirty="0" smtClean="0">
                <a:solidFill>
                  <a:srgbClr val="FF0000"/>
                </a:solidFill>
                <a:effectLst>
                  <a:outerShdw blurRad="38100" dist="38100" dir="2700000" algn="tl">
                    <a:srgbClr val="000000">
                      <a:alpha val="43137"/>
                    </a:srgbClr>
                  </a:outerShdw>
                </a:effectLst>
              </a:rPr>
              <a:t>(annular stricture)</a:t>
            </a:r>
            <a:endParaRPr lang="ar-SA" b="1" dirty="0">
              <a:solidFill>
                <a:srgbClr val="FF000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a:lstStyle/>
          <a:p>
            <a:fld id="{1B329E5B-B459-4612-8502-2FD673CB122B}" type="slidenum">
              <a:rPr lang="ar-SA" smtClean="0"/>
              <a:t>11</a:t>
            </a:fld>
            <a:endParaRPr lang="ar-SA"/>
          </a:p>
        </p:txBody>
      </p:sp>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71600" y="1581390"/>
            <a:ext cx="7056784" cy="487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2600342"/>
      </p:ext>
    </p:extLst>
  </p:cSld>
  <p:clrMapOvr>
    <a:masterClrMapping/>
  </p:clrMapOvr>
  <p:transition spd="slow">
    <p:cover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568952" cy="5505475"/>
          </a:xfrm>
        </p:spPr>
        <p:txBody>
          <a:bodyPr/>
          <a:lstStyle/>
          <a:p>
            <a:pPr marL="0" indent="0" algn="l" rtl="0">
              <a:lnSpc>
                <a:spcPct val="150000"/>
              </a:lnSpc>
              <a:buNone/>
            </a:pPr>
            <a:r>
              <a:rPr lang="en-US" sz="4000" b="1" i="1" u="sng" dirty="0" smtClean="0">
                <a:solidFill>
                  <a:srgbClr val="C00000"/>
                </a:solidFill>
                <a:effectLst>
                  <a:outerShdw blurRad="38100" dist="38100" dir="2700000" algn="tl">
                    <a:srgbClr val="000000">
                      <a:alpha val="43137"/>
                    </a:srgbClr>
                  </a:outerShdw>
                </a:effectLst>
              </a:rPr>
              <a:t>* Microscopically; </a:t>
            </a:r>
            <a:r>
              <a:rPr lang="en-US" dirty="0" smtClean="0"/>
              <a:t>cancer colon is </a:t>
            </a:r>
            <a:r>
              <a:rPr lang="en-US" b="1" dirty="0" smtClean="0"/>
              <a:t>adenocarcinoma</a:t>
            </a:r>
            <a:r>
              <a:rPr lang="en-US" dirty="0" smtClean="0"/>
              <a:t> consists of malignant </a:t>
            </a:r>
            <a:r>
              <a:rPr lang="en-US" dirty="0" err="1" smtClean="0"/>
              <a:t>acini</a:t>
            </a:r>
            <a:r>
              <a:rPr lang="en-US" dirty="0" smtClean="0"/>
              <a:t> separated by </a:t>
            </a:r>
            <a:r>
              <a:rPr lang="en-US" dirty="0" err="1" smtClean="0"/>
              <a:t>fibrovascular</a:t>
            </a:r>
            <a:r>
              <a:rPr lang="en-US" dirty="0" smtClean="0"/>
              <a:t> connective tissue stroma.</a:t>
            </a:r>
          </a:p>
          <a:p>
            <a:pPr algn="l" rtl="0">
              <a:lnSpc>
                <a:spcPct val="150000"/>
              </a:lnSpc>
            </a:pPr>
            <a:r>
              <a:rPr lang="en-US" dirty="0" smtClean="0"/>
              <a:t>The tumor infiltrates the wall down to the serosa according to the tumor stage.</a:t>
            </a:r>
            <a:endParaRPr lang="ar-SA" dirty="0"/>
          </a:p>
        </p:txBody>
      </p:sp>
      <p:sp>
        <p:nvSpPr>
          <p:cNvPr id="6" name="Slide Number Placeholder 5"/>
          <p:cNvSpPr>
            <a:spLocks noGrp="1"/>
          </p:cNvSpPr>
          <p:nvPr>
            <p:ph type="sldNum" sz="quarter" idx="12"/>
          </p:nvPr>
        </p:nvSpPr>
        <p:spPr/>
        <p:txBody>
          <a:bodyPr/>
          <a:lstStyle/>
          <a:p>
            <a:fld id="{1B329E5B-B459-4612-8502-2FD673CB122B}" type="slidenum">
              <a:rPr lang="ar-SA" smtClean="0"/>
              <a:t>12</a:t>
            </a:fld>
            <a:endParaRPr lang="ar-SA"/>
          </a:p>
        </p:txBody>
      </p:sp>
    </p:spTree>
    <p:extLst>
      <p:ext uri="{BB962C8B-B14F-4D97-AF65-F5344CB8AC3E}">
        <p14:creationId xmlns:p14="http://schemas.microsoft.com/office/powerpoint/2010/main" val="2748469851"/>
      </p:ext>
    </p:extLst>
  </p:cSld>
  <p:clrMapOvr>
    <a:masterClrMapping/>
  </p:clrMapOvr>
  <p:transition spd="slow">
    <p:cover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denocarcinoma</a:t>
            </a:r>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52397"/>
            <a:ext cx="8225730" cy="5066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1B329E5B-B459-4612-8502-2FD673CB122B}" type="slidenum">
              <a:rPr lang="ar-SA" smtClean="0"/>
              <a:t>13</a:t>
            </a:fld>
            <a:endParaRPr lang="ar-SA"/>
          </a:p>
        </p:txBody>
      </p:sp>
    </p:spTree>
    <p:extLst>
      <p:ext uri="{BB962C8B-B14F-4D97-AF65-F5344CB8AC3E}">
        <p14:creationId xmlns:p14="http://schemas.microsoft.com/office/powerpoint/2010/main" val="3602908730"/>
      </p:ext>
    </p:extLst>
  </p:cSld>
  <p:clrMapOvr>
    <a:masterClrMapping/>
  </p:clrMapOvr>
  <p:transition spd="slow">
    <p:cover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noAutofit/>
          </a:bodyPr>
          <a:lstStyle/>
          <a:p>
            <a:pPr algn="l"/>
            <a:r>
              <a:rPr lang="en-US" sz="3200" b="1" u="sng" dirty="0" smtClean="0">
                <a:solidFill>
                  <a:srgbClr val="FF0000"/>
                </a:solidFill>
              </a:rPr>
              <a:t>Colonic adenocarcinoma: </a:t>
            </a:r>
            <a:r>
              <a:rPr lang="en-US" sz="3200" dirty="0" smtClean="0"/>
              <a:t>malignant </a:t>
            </a:r>
            <a:r>
              <a:rPr lang="en-US" sz="3200" dirty="0" err="1" smtClean="0"/>
              <a:t>acini</a:t>
            </a:r>
            <a:r>
              <a:rPr lang="en-US" sz="3200" dirty="0" smtClean="0"/>
              <a:t> infiltrates the wall.</a:t>
            </a:r>
            <a:endParaRPr lang="ar-SA" sz="3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84784"/>
            <a:ext cx="7848872" cy="4907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1B329E5B-B459-4612-8502-2FD673CB122B}" type="slidenum">
              <a:rPr lang="ar-SA" smtClean="0"/>
              <a:t>14</a:t>
            </a:fld>
            <a:endParaRPr lang="ar-SA"/>
          </a:p>
        </p:txBody>
      </p:sp>
    </p:spTree>
    <p:extLst>
      <p:ext uri="{BB962C8B-B14F-4D97-AF65-F5344CB8AC3E}">
        <p14:creationId xmlns:p14="http://schemas.microsoft.com/office/powerpoint/2010/main" val="453937404"/>
      </p:ext>
    </p:extLst>
  </p:cSld>
  <p:clrMapOvr>
    <a:masterClrMapping/>
  </p:clrMapOvr>
  <p:transition spd="slow">
    <p:cover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8424936" cy="615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1B329E5B-B459-4612-8502-2FD673CB122B}" type="slidenum">
              <a:rPr lang="ar-SA" smtClean="0"/>
              <a:t>15</a:t>
            </a:fld>
            <a:endParaRPr lang="ar-SA"/>
          </a:p>
        </p:txBody>
      </p:sp>
    </p:spTree>
    <p:extLst>
      <p:ext uri="{BB962C8B-B14F-4D97-AF65-F5344CB8AC3E}">
        <p14:creationId xmlns:p14="http://schemas.microsoft.com/office/powerpoint/2010/main" val="2075085246"/>
      </p:ext>
    </p:extLst>
  </p:cSld>
  <p:clrMapOvr>
    <a:masterClrMapping/>
  </p:clrMapOvr>
  <p:transition spd="slow">
    <p:cover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pPr algn="l" rtl="0"/>
            <a:r>
              <a:rPr lang="en-US" b="1" i="1" u="sng" dirty="0" smtClean="0">
                <a:solidFill>
                  <a:srgbClr val="C00000"/>
                </a:solidFill>
              </a:rPr>
              <a:t>* Clinical Features</a:t>
            </a:r>
            <a:r>
              <a:rPr lang="en-US" b="1" i="1" u="sng" dirty="0">
                <a:solidFill>
                  <a:srgbClr val="C00000"/>
                </a:solidFill>
              </a:rPr>
              <a:t>:</a:t>
            </a:r>
            <a:endParaRPr lang="ar-SA" b="1" i="1" u="sng" dirty="0">
              <a:solidFill>
                <a:srgbClr val="C00000"/>
              </a:solidFill>
            </a:endParaRPr>
          </a:p>
        </p:txBody>
      </p:sp>
      <p:sp>
        <p:nvSpPr>
          <p:cNvPr id="3" name="Content Placeholder 2"/>
          <p:cNvSpPr>
            <a:spLocks noGrp="1"/>
          </p:cNvSpPr>
          <p:nvPr>
            <p:ph idx="1"/>
          </p:nvPr>
        </p:nvSpPr>
        <p:spPr>
          <a:xfrm>
            <a:off x="323528" y="980728"/>
            <a:ext cx="8445624" cy="5760640"/>
          </a:xfrm>
        </p:spPr>
        <p:txBody>
          <a:bodyPr>
            <a:normAutofit fontScale="92500" lnSpcReduction="10000"/>
          </a:bodyPr>
          <a:lstStyle/>
          <a:p>
            <a:pPr algn="l" rtl="0">
              <a:lnSpc>
                <a:spcPct val="150000"/>
              </a:lnSpc>
            </a:pPr>
            <a:r>
              <a:rPr lang="en-US" dirty="0" smtClean="0"/>
              <a:t>Colorectal </a:t>
            </a:r>
            <a:r>
              <a:rPr lang="en-US" dirty="0"/>
              <a:t>cancers remain </a:t>
            </a:r>
            <a:r>
              <a:rPr lang="en-US" b="1" dirty="0"/>
              <a:t>asymptomatic</a:t>
            </a:r>
            <a:r>
              <a:rPr lang="en-US" dirty="0"/>
              <a:t> for </a:t>
            </a:r>
            <a:r>
              <a:rPr lang="en-US" dirty="0" smtClean="0"/>
              <a:t>years.</a:t>
            </a:r>
          </a:p>
          <a:p>
            <a:pPr algn="l" rtl="0">
              <a:lnSpc>
                <a:spcPct val="150000"/>
              </a:lnSpc>
            </a:pPr>
            <a:r>
              <a:rPr lang="en-US" u="sng" dirty="0" err="1" smtClean="0"/>
              <a:t>Ceacal</a:t>
            </a:r>
            <a:r>
              <a:rPr lang="en-US" u="sng" dirty="0" smtClean="0"/>
              <a:t> </a:t>
            </a:r>
            <a:r>
              <a:rPr lang="en-US" u="sng" dirty="0"/>
              <a:t>and right colonic cancers </a:t>
            </a:r>
            <a:r>
              <a:rPr lang="en-US" dirty="0" smtClean="0"/>
              <a:t>cause fatigue</a:t>
            </a:r>
            <a:r>
              <a:rPr lang="en-US" dirty="0"/>
              <a:t>, weakness, and iron-deficiency anemia. These bulky lesions bleed readily and may be discovered at an early </a:t>
            </a:r>
            <a:r>
              <a:rPr lang="en-US" dirty="0" smtClean="0"/>
              <a:t>stage. </a:t>
            </a:r>
          </a:p>
          <a:p>
            <a:pPr algn="l" rtl="0">
              <a:lnSpc>
                <a:spcPct val="150000"/>
              </a:lnSpc>
            </a:pPr>
            <a:r>
              <a:rPr lang="en-US" u="sng" dirty="0"/>
              <a:t>Left-sided </a:t>
            </a:r>
            <a:r>
              <a:rPr lang="en-US" u="sng" dirty="0" smtClean="0"/>
              <a:t>cancers </a:t>
            </a:r>
            <a:r>
              <a:rPr lang="en-US" dirty="0" smtClean="0"/>
              <a:t>cause </a:t>
            </a:r>
            <a:r>
              <a:rPr lang="en-US" dirty="0"/>
              <a:t>occult bleeding, changes in bowel habit, or </a:t>
            </a:r>
            <a:r>
              <a:rPr lang="en-US" dirty="0" err="1" smtClean="0"/>
              <a:t>crampy</a:t>
            </a:r>
            <a:r>
              <a:rPr lang="en-US" dirty="0" smtClean="0"/>
              <a:t> </a:t>
            </a:r>
            <a:r>
              <a:rPr lang="en-US" dirty="0"/>
              <a:t>left lower quadrant discomfort. </a:t>
            </a:r>
          </a:p>
          <a:p>
            <a:pPr algn="l" rtl="0"/>
            <a:endParaRPr lang="ar-SA" dirty="0"/>
          </a:p>
        </p:txBody>
      </p:sp>
      <p:sp>
        <p:nvSpPr>
          <p:cNvPr id="6" name="Slide Number Placeholder 5"/>
          <p:cNvSpPr>
            <a:spLocks noGrp="1"/>
          </p:cNvSpPr>
          <p:nvPr>
            <p:ph type="sldNum" sz="quarter" idx="12"/>
          </p:nvPr>
        </p:nvSpPr>
        <p:spPr/>
        <p:txBody>
          <a:bodyPr/>
          <a:lstStyle/>
          <a:p>
            <a:fld id="{1B329E5B-B459-4612-8502-2FD673CB122B}" type="slidenum">
              <a:rPr lang="ar-SA" smtClean="0"/>
              <a:t>16</a:t>
            </a:fld>
            <a:endParaRPr lang="ar-SA"/>
          </a:p>
        </p:txBody>
      </p:sp>
    </p:spTree>
    <p:extLst>
      <p:ext uri="{BB962C8B-B14F-4D97-AF65-F5344CB8AC3E}">
        <p14:creationId xmlns:p14="http://schemas.microsoft.com/office/powerpoint/2010/main" val="4267877909"/>
      </p:ext>
    </p:extLst>
  </p:cSld>
  <p:clrMapOvr>
    <a:masterClrMapping/>
  </p:clrMapOvr>
  <p:transition spd="slow">
    <p:cover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435280" cy="5577483"/>
          </a:xfrm>
        </p:spPr>
        <p:txBody>
          <a:bodyPr>
            <a:normAutofit/>
          </a:bodyPr>
          <a:lstStyle/>
          <a:p>
            <a:pPr algn="l" rtl="0">
              <a:lnSpc>
                <a:spcPct val="150000"/>
              </a:lnSpc>
            </a:pPr>
            <a:r>
              <a:rPr lang="en-US" dirty="0"/>
              <a:t>All colorectal tumors spread by </a:t>
            </a:r>
            <a:r>
              <a:rPr lang="en-US" b="1" dirty="0"/>
              <a:t>direct</a:t>
            </a:r>
            <a:r>
              <a:rPr lang="en-US" dirty="0"/>
              <a:t> extension into adjacent structures and by metastasis through the </a:t>
            </a:r>
            <a:r>
              <a:rPr lang="en-US" b="1" dirty="0" err="1"/>
              <a:t>lymphatics</a:t>
            </a:r>
            <a:r>
              <a:rPr lang="en-US" dirty="0"/>
              <a:t> and </a:t>
            </a:r>
            <a:r>
              <a:rPr lang="en-US" b="1" dirty="0"/>
              <a:t>blood</a:t>
            </a:r>
            <a:r>
              <a:rPr lang="en-US" dirty="0"/>
              <a:t> </a:t>
            </a:r>
            <a:r>
              <a:rPr lang="en-US" b="1" dirty="0"/>
              <a:t>vessels</a:t>
            </a:r>
            <a:r>
              <a:rPr lang="en-US" dirty="0"/>
              <a:t>. </a:t>
            </a:r>
            <a:endParaRPr lang="en-US" dirty="0" smtClean="0"/>
          </a:p>
          <a:p>
            <a:pPr algn="l" rtl="0">
              <a:lnSpc>
                <a:spcPct val="150000"/>
              </a:lnSpc>
            </a:pPr>
            <a:r>
              <a:rPr lang="en-US" dirty="0" smtClean="0"/>
              <a:t>In </a:t>
            </a:r>
            <a:r>
              <a:rPr lang="en-US" dirty="0"/>
              <a:t>order of preference, the favored sites of metastatic spread are the </a:t>
            </a:r>
            <a:r>
              <a:rPr lang="en-US" b="1" dirty="0"/>
              <a:t>regional lymph nodes</a:t>
            </a:r>
            <a:r>
              <a:rPr lang="en-US" dirty="0"/>
              <a:t>, </a:t>
            </a:r>
            <a:r>
              <a:rPr lang="en-US" b="1" dirty="0"/>
              <a:t>liver</a:t>
            </a:r>
            <a:r>
              <a:rPr lang="en-US" dirty="0"/>
              <a:t>, </a:t>
            </a:r>
            <a:r>
              <a:rPr lang="en-US" b="1" dirty="0"/>
              <a:t>lungs</a:t>
            </a:r>
            <a:r>
              <a:rPr lang="en-US" dirty="0"/>
              <a:t>, and </a:t>
            </a:r>
            <a:r>
              <a:rPr lang="en-US" b="1" dirty="0" smtClean="0"/>
              <a:t>bones</a:t>
            </a:r>
            <a:r>
              <a:rPr lang="en-US" dirty="0" smtClean="0"/>
              <a:t>. </a:t>
            </a:r>
          </a:p>
          <a:p>
            <a:pPr algn="l" rtl="0"/>
            <a:endParaRPr lang="ar-SA" dirty="0"/>
          </a:p>
        </p:txBody>
      </p:sp>
      <p:sp>
        <p:nvSpPr>
          <p:cNvPr id="6" name="Slide Number Placeholder 5"/>
          <p:cNvSpPr>
            <a:spLocks noGrp="1"/>
          </p:cNvSpPr>
          <p:nvPr>
            <p:ph type="sldNum" sz="quarter" idx="12"/>
          </p:nvPr>
        </p:nvSpPr>
        <p:spPr/>
        <p:txBody>
          <a:bodyPr/>
          <a:lstStyle/>
          <a:p>
            <a:fld id="{1B329E5B-B459-4612-8502-2FD673CB122B}" type="slidenum">
              <a:rPr lang="ar-SA" smtClean="0"/>
              <a:t>17</a:t>
            </a:fld>
            <a:endParaRPr lang="ar-SA"/>
          </a:p>
        </p:txBody>
      </p:sp>
    </p:spTree>
    <p:extLst>
      <p:ext uri="{BB962C8B-B14F-4D97-AF65-F5344CB8AC3E}">
        <p14:creationId xmlns:p14="http://schemas.microsoft.com/office/powerpoint/2010/main" val="3550014511"/>
      </p:ext>
    </p:extLst>
  </p:cSld>
  <p:clrMapOvr>
    <a:masterClrMapping/>
  </p:clrMapOvr>
  <p:transition spd="slow">
    <p:cover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pPr rtl="0"/>
            <a:r>
              <a:rPr lang="en-US" b="1" dirty="0" smtClean="0">
                <a:solidFill>
                  <a:srgbClr val="C00000"/>
                </a:solidFill>
                <a:effectLst>
                  <a:outerShdw blurRad="38100" dist="38100" dir="2700000" algn="tl">
                    <a:srgbClr val="000000">
                      <a:alpha val="43137"/>
                    </a:srgbClr>
                  </a:outerShdw>
                </a:effectLst>
              </a:rPr>
              <a:t>TNM Staging of cancer colon</a:t>
            </a:r>
            <a:endParaRPr lang="ar-SA" b="1" dirty="0">
              <a:solidFill>
                <a:srgbClr val="C0000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98632790"/>
              </p:ext>
            </p:extLst>
          </p:nvPr>
        </p:nvGraphicFramePr>
        <p:xfrm>
          <a:off x="323528" y="1340760"/>
          <a:ext cx="8568952" cy="4451410"/>
        </p:xfrm>
        <a:graphic>
          <a:graphicData uri="http://schemas.openxmlformats.org/drawingml/2006/table">
            <a:tbl>
              <a:tblPr/>
              <a:tblGrid>
                <a:gridCol w="1728192"/>
                <a:gridCol w="6840760"/>
              </a:tblGrid>
              <a:tr h="445141">
                <a:tc>
                  <a:txBody>
                    <a:bodyPr/>
                    <a:lstStyle/>
                    <a:p>
                      <a:pPr algn="l"/>
                      <a:r>
                        <a:rPr lang="en-US" sz="1800" b="1" dirty="0">
                          <a:solidFill>
                            <a:srgbClr val="002060"/>
                          </a:solidFill>
                          <a:effectLst/>
                          <a:latin typeface="arial"/>
                        </a:rPr>
                        <a:t>Tis</a:t>
                      </a:r>
                    </a:p>
                  </a:txBody>
                  <a:tcPr marL="19050" marR="19050" marT="19050" marB="19050" anchor="ctr">
                    <a:lnL>
                      <a:noFill/>
                    </a:lnL>
                    <a:lnR>
                      <a:noFill/>
                    </a:lnR>
                    <a:lnT>
                      <a:noFill/>
                    </a:lnT>
                    <a:lnB>
                      <a:noFill/>
                    </a:lnB>
                    <a:solidFill>
                      <a:srgbClr val="FFFFFF"/>
                    </a:solidFill>
                  </a:tcPr>
                </a:tc>
                <a:tc>
                  <a:txBody>
                    <a:bodyPr/>
                    <a:lstStyle/>
                    <a:p>
                      <a:pPr algn="l" rtl="0"/>
                      <a:r>
                        <a:rPr lang="it-IT" sz="1800" b="1" dirty="0">
                          <a:solidFill>
                            <a:srgbClr val="002060"/>
                          </a:solidFill>
                          <a:effectLst/>
                          <a:latin typeface="arial"/>
                        </a:rPr>
                        <a:t>Carcinoma in </a:t>
                      </a:r>
                      <a:r>
                        <a:rPr lang="it-IT" sz="1800" b="1" dirty="0" smtClean="0">
                          <a:solidFill>
                            <a:srgbClr val="002060"/>
                          </a:solidFill>
                          <a:effectLst/>
                          <a:latin typeface="arial"/>
                        </a:rPr>
                        <a:t>situ</a:t>
                      </a:r>
                      <a:endParaRPr lang="it-IT" sz="1800" b="1" dirty="0">
                        <a:solidFill>
                          <a:srgbClr val="002060"/>
                        </a:solidFill>
                        <a:effectLst/>
                        <a:latin typeface="arial"/>
                      </a:endParaRPr>
                    </a:p>
                  </a:txBody>
                  <a:tcPr marL="19050" marR="19050" marT="19050" marB="19050" anchor="ctr">
                    <a:lnL>
                      <a:noFill/>
                    </a:lnL>
                    <a:lnR>
                      <a:noFill/>
                    </a:lnR>
                    <a:lnT>
                      <a:noFill/>
                    </a:lnT>
                    <a:lnB>
                      <a:noFill/>
                    </a:lnB>
                    <a:solidFill>
                      <a:srgbClr val="FFFFFF"/>
                    </a:solidFill>
                  </a:tcPr>
                </a:tc>
              </a:tr>
              <a:tr h="445141">
                <a:tc>
                  <a:txBody>
                    <a:bodyPr/>
                    <a:lstStyle/>
                    <a:p>
                      <a:pPr algn="l"/>
                      <a:r>
                        <a:rPr lang="en-US" sz="1800" b="1" dirty="0">
                          <a:solidFill>
                            <a:srgbClr val="002060"/>
                          </a:solidFill>
                          <a:effectLst/>
                          <a:latin typeface="arial"/>
                        </a:rPr>
                        <a:t>T1</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Tumor invades </a:t>
                      </a:r>
                      <a:r>
                        <a:rPr lang="en-US" sz="1800" b="1" dirty="0" err="1">
                          <a:solidFill>
                            <a:srgbClr val="002060"/>
                          </a:solidFill>
                          <a:effectLst/>
                          <a:latin typeface="arial"/>
                        </a:rPr>
                        <a:t>submucosa</a:t>
                      </a:r>
                      <a:endParaRPr lang="en-US" sz="1800" b="1" dirty="0">
                        <a:solidFill>
                          <a:srgbClr val="002060"/>
                        </a:solidFill>
                        <a:effectLst/>
                        <a:latin typeface="arial"/>
                      </a:endParaRPr>
                    </a:p>
                  </a:txBody>
                  <a:tcPr marL="19050" marR="19050" marT="19050" marB="19050" anchor="ctr">
                    <a:lnL>
                      <a:noFill/>
                    </a:lnL>
                    <a:lnR>
                      <a:noFill/>
                    </a:lnR>
                    <a:lnT>
                      <a:noFill/>
                    </a:lnT>
                    <a:lnB>
                      <a:noFill/>
                    </a:lnB>
                    <a:solidFill>
                      <a:srgbClr val="FFFFFF"/>
                    </a:solidFill>
                  </a:tcPr>
                </a:tc>
              </a:tr>
              <a:tr h="445141">
                <a:tc>
                  <a:txBody>
                    <a:bodyPr/>
                    <a:lstStyle/>
                    <a:p>
                      <a:pPr algn="l"/>
                      <a:r>
                        <a:rPr lang="en-US" sz="1800" b="1" dirty="0">
                          <a:solidFill>
                            <a:srgbClr val="002060"/>
                          </a:solidFill>
                          <a:effectLst/>
                          <a:latin typeface="arial"/>
                        </a:rPr>
                        <a:t>T2</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Extending </a:t>
                      </a:r>
                      <a:r>
                        <a:rPr lang="en-US" sz="1800" b="1" dirty="0" smtClean="0">
                          <a:solidFill>
                            <a:srgbClr val="002060"/>
                          </a:solidFill>
                          <a:effectLst/>
                          <a:latin typeface="arial"/>
                        </a:rPr>
                        <a:t>to </a:t>
                      </a:r>
                      <a:r>
                        <a:rPr lang="en-US" sz="1800" b="1" dirty="0">
                          <a:solidFill>
                            <a:srgbClr val="002060"/>
                          </a:solidFill>
                          <a:effectLst/>
                          <a:latin typeface="arial"/>
                        </a:rPr>
                        <a:t>the </a:t>
                      </a:r>
                      <a:r>
                        <a:rPr lang="en-US" sz="1800" b="1" dirty="0" err="1">
                          <a:solidFill>
                            <a:srgbClr val="002060"/>
                          </a:solidFill>
                          <a:effectLst/>
                          <a:latin typeface="arial"/>
                        </a:rPr>
                        <a:t>muscularis</a:t>
                      </a:r>
                      <a:r>
                        <a:rPr lang="en-US" sz="1800" b="1" dirty="0">
                          <a:solidFill>
                            <a:srgbClr val="002060"/>
                          </a:solidFill>
                          <a:effectLst/>
                          <a:latin typeface="arial"/>
                        </a:rPr>
                        <a:t> </a:t>
                      </a:r>
                      <a:r>
                        <a:rPr lang="en-US" sz="1800" b="1" dirty="0" smtClean="0">
                          <a:solidFill>
                            <a:srgbClr val="002060"/>
                          </a:solidFill>
                          <a:effectLst/>
                          <a:latin typeface="arial"/>
                        </a:rPr>
                        <a:t>propria</a:t>
                      </a:r>
                      <a:endParaRPr lang="en-US" sz="1800" b="1" dirty="0">
                        <a:solidFill>
                          <a:srgbClr val="002060"/>
                        </a:solidFill>
                        <a:effectLst/>
                        <a:latin typeface="arial"/>
                      </a:endParaRPr>
                    </a:p>
                  </a:txBody>
                  <a:tcPr marL="19050" marR="19050" marT="19050" marB="19050" anchor="ctr">
                    <a:lnL>
                      <a:noFill/>
                    </a:lnL>
                    <a:lnR>
                      <a:noFill/>
                    </a:lnR>
                    <a:lnT>
                      <a:noFill/>
                    </a:lnT>
                    <a:lnB>
                      <a:noFill/>
                    </a:lnB>
                    <a:solidFill>
                      <a:srgbClr val="FFFFFF"/>
                    </a:solidFill>
                  </a:tcPr>
                </a:tc>
              </a:tr>
              <a:tr h="445141">
                <a:tc>
                  <a:txBody>
                    <a:bodyPr/>
                    <a:lstStyle/>
                    <a:p>
                      <a:pPr algn="l"/>
                      <a:r>
                        <a:rPr lang="en-US" sz="1800" b="1">
                          <a:solidFill>
                            <a:srgbClr val="002060"/>
                          </a:solidFill>
                          <a:effectLst/>
                          <a:latin typeface="arial"/>
                        </a:rPr>
                        <a:t>T3</a:t>
                      </a:r>
                    </a:p>
                  </a:txBody>
                  <a:tcPr marL="19050" marR="19050" marT="19050" marB="19050" anchor="ctr">
                    <a:lnL>
                      <a:noFill/>
                    </a:lnL>
                    <a:lnR>
                      <a:noFill/>
                    </a:lnR>
                    <a:lnT>
                      <a:noFill/>
                    </a:lnT>
                    <a:lnB>
                      <a:noFill/>
                    </a:lnB>
                    <a:solidFill>
                      <a:srgbClr val="FFFFFF"/>
                    </a:solidFill>
                  </a:tcPr>
                </a:tc>
                <a:tc>
                  <a:txBody>
                    <a:bodyPr/>
                    <a:lstStyle/>
                    <a:p>
                      <a:pPr algn="l" rtl="0"/>
                      <a:r>
                        <a:rPr lang="en-US" sz="1800" b="1" dirty="0" smtClean="0">
                          <a:solidFill>
                            <a:srgbClr val="002060"/>
                          </a:solidFill>
                          <a:effectLst/>
                          <a:latin typeface="arial"/>
                        </a:rPr>
                        <a:t>Extending to </a:t>
                      </a:r>
                      <a:r>
                        <a:rPr lang="en-US" sz="1800" b="1" baseline="0" dirty="0" smtClean="0">
                          <a:solidFill>
                            <a:srgbClr val="002060"/>
                          </a:solidFill>
                          <a:effectLst/>
                          <a:latin typeface="arial"/>
                        </a:rPr>
                        <a:t> </a:t>
                      </a:r>
                      <a:r>
                        <a:rPr lang="en-US" sz="1800" b="1" dirty="0" smtClean="0">
                          <a:solidFill>
                            <a:srgbClr val="002060"/>
                          </a:solidFill>
                          <a:effectLst/>
                          <a:latin typeface="arial"/>
                        </a:rPr>
                        <a:t>subserosa</a:t>
                      </a:r>
                      <a:endParaRPr lang="en-US" sz="1800" b="1" dirty="0">
                        <a:solidFill>
                          <a:srgbClr val="002060"/>
                        </a:solidFill>
                        <a:effectLst/>
                        <a:latin typeface="arial"/>
                      </a:endParaRPr>
                    </a:p>
                  </a:txBody>
                  <a:tcPr marL="19050" marR="19050" marT="19050" marB="19050" anchor="ctr">
                    <a:lnL>
                      <a:noFill/>
                    </a:lnL>
                    <a:lnR>
                      <a:noFill/>
                    </a:lnR>
                    <a:lnT>
                      <a:noFill/>
                    </a:lnT>
                    <a:lnB>
                      <a:noFill/>
                    </a:lnB>
                    <a:solidFill>
                      <a:srgbClr val="FFFFFF"/>
                    </a:solidFill>
                  </a:tcPr>
                </a:tc>
              </a:tr>
              <a:tr h="445141">
                <a:tc>
                  <a:txBody>
                    <a:bodyPr/>
                    <a:lstStyle/>
                    <a:p>
                      <a:pPr algn="l"/>
                      <a:r>
                        <a:rPr lang="en-US" sz="1800" b="1">
                          <a:solidFill>
                            <a:srgbClr val="002060"/>
                          </a:solidFill>
                          <a:effectLst/>
                          <a:latin typeface="arial"/>
                        </a:rPr>
                        <a:t>T4</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Tumor directly invades </a:t>
                      </a:r>
                      <a:r>
                        <a:rPr lang="en-US" sz="1800" b="1" dirty="0" smtClean="0">
                          <a:solidFill>
                            <a:srgbClr val="002060"/>
                          </a:solidFill>
                          <a:effectLst/>
                          <a:latin typeface="arial"/>
                        </a:rPr>
                        <a:t>adjacent organs</a:t>
                      </a:r>
                      <a:endParaRPr lang="en-US" sz="1800" b="1" dirty="0">
                        <a:solidFill>
                          <a:srgbClr val="002060"/>
                        </a:solidFill>
                        <a:effectLst/>
                        <a:latin typeface="arial"/>
                      </a:endParaRPr>
                    </a:p>
                  </a:txBody>
                  <a:tcPr marL="19050" marR="19050" marT="19050" marB="19050" anchor="ctr">
                    <a:lnL>
                      <a:noFill/>
                    </a:lnL>
                    <a:lnR>
                      <a:noFill/>
                    </a:lnR>
                    <a:lnT>
                      <a:noFill/>
                    </a:lnT>
                    <a:lnB>
                      <a:noFill/>
                    </a:lnB>
                    <a:solidFill>
                      <a:srgbClr val="FFFFFF"/>
                    </a:solidFill>
                  </a:tcPr>
                </a:tc>
              </a:tr>
              <a:tr h="445141">
                <a:tc>
                  <a:txBody>
                    <a:bodyPr/>
                    <a:lstStyle/>
                    <a:p>
                      <a:pPr algn="l"/>
                      <a:r>
                        <a:rPr lang="en-US" sz="1800" b="1" dirty="0">
                          <a:solidFill>
                            <a:srgbClr val="002060"/>
                          </a:solidFill>
                          <a:effectLst/>
                          <a:latin typeface="arial"/>
                        </a:rPr>
                        <a:t>N0</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No regional lymph node metastasis</a:t>
                      </a:r>
                    </a:p>
                  </a:txBody>
                  <a:tcPr marL="19050" marR="19050" marT="19050" marB="19050" anchor="ctr">
                    <a:lnL>
                      <a:noFill/>
                    </a:lnL>
                    <a:lnR>
                      <a:noFill/>
                    </a:lnR>
                    <a:lnT>
                      <a:noFill/>
                    </a:lnT>
                    <a:lnB>
                      <a:noFill/>
                    </a:lnB>
                    <a:solidFill>
                      <a:srgbClr val="FFFFFF"/>
                    </a:solidFill>
                  </a:tcPr>
                </a:tc>
              </a:tr>
              <a:tr h="445141">
                <a:tc>
                  <a:txBody>
                    <a:bodyPr/>
                    <a:lstStyle/>
                    <a:p>
                      <a:pPr algn="l"/>
                      <a:r>
                        <a:rPr lang="en-US" sz="1800" b="1">
                          <a:solidFill>
                            <a:srgbClr val="002060"/>
                          </a:solidFill>
                          <a:effectLst/>
                          <a:latin typeface="arial"/>
                        </a:rPr>
                        <a:t>N1</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Metastasis in 1 to 3 lymph nodes</a:t>
                      </a:r>
                    </a:p>
                  </a:txBody>
                  <a:tcPr marL="19050" marR="19050" marT="19050" marB="19050" anchor="ctr">
                    <a:lnL>
                      <a:noFill/>
                    </a:lnL>
                    <a:lnR>
                      <a:noFill/>
                    </a:lnR>
                    <a:lnT>
                      <a:noFill/>
                    </a:lnT>
                    <a:lnB>
                      <a:noFill/>
                    </a:lnB>
                    <a:solidFill>
                      <a:srgbClr val="FFFFFF"/>
                    </a:solidFill>
                  </a:tcPr>
                </a:tc>
              </a:tr>
              <a:tr h="445141">
                <a:tc>
                  <a:txBody>
                    <a:bodyPr/>
                    <a:lstStyle/>
                    <a:p>
                      <a:pPr algn="l"/>
                      <a:r>
                        <a:rPr lang="en-US" sz="1800" b="1">
                          <a:solidFill>
                            <a:srgbClr val="002060"/>
                          </a:solidFill>
                          <a:effectLst/>
                          <a:latin typeface="arial"/>
                        </a:rPr>
                        <a:t>N2</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Metastasis in 4 or more lymph nodes</a:t>
                      </a:r>
                    </a:p>
                  </a:txBody>
                  <a:tcPr marL="19050" marR="19050" marT="19050" marB="19050" anchor="ctr">
                    <a:lnL>
                      <a:noFill/>
                    </a:lnL>
                    <a:lnR>
                      <a:noFill/>
                    </a:lnR>
                    <a:lnT>
                      <a:noFill/>
                    </a:lnT>
                    <a:lnB>
                      <a:noFill/>
                    </a:lnB>
                    <a:solidFill>
                      <a:srgbClr val="FFFFFF"/>
                    </a:solidFill>
                  </a:tcPr>
                </a:tc>
              </a:tr>
              <a:tr h="445141">
                <a:tc>
                  <a:txBody>
                    <a:bodyPr/>
                    <a:lstStyle/>
                    <a:p>
                      <a:pPr algn="l"/>
                      <a:r>
                        <a:rPr lang="en-US" sz="1800" b="1" dirty="0">
                          <a:solidFill>
                            <a:srgbClr val="002060"/>
                          </a:solidFill>
                          <a:effectLst/>
                          <a:latin typeface="arial"/>
                        </a:rPr>
                        <a:t>M0</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No distant metastasis</a:t>
                      </a:r>
                    </a:p>
                  </a:txBody>
                  <a:tcPr marL="19050" marR="19050" marT="19050" marB="19050" anchor="ctr">
                    <a:lnL>
                      <a:noFill/>
                    </a:lnL>
                    <a:lnR>
                      <a:noFill/>
                    </a:lnR>
                    <a:lnT>
                      <a:noFill/>
                    </a:lnT>
                    <a:lnB>
                      <a:noFill/>
                    </a:lnB>
                    <a:solidFill>
                      <a:srgbClr val="FFFFFF"/>
                    </a:solidFill>
                  </a:tcPr>
                </a:tc>
              </a:tr>
              <a:tr h="445141">
                <a:tc>
                  <a:txBody>
                    <a:bodyPr/>
                    <a:lstStyle/>
                    <a:p>
                      <a:pPr algn="l"/>
                      <a:r>
                        <a:rPr lang="en-US" sz="1800" b="1">
                          <a:solidFill>
                            <a:srgbClr val="002060"/>
                          </a:solidFill>
                          <a:effectLst/>
                          <a:latin typeface="arial"/>
                        </a:rPr>
                        <a:t>M1</a:t>
                      </a:r>
                    </a:p>
                  </a:txBody>
                  <a:tcPr marL="19050" marR="19050" marT="19050" marB="19050" anchor="ctr">
                    <a:lnL>
                      <a:noFill/>
                    </a:lnL>
                    <a:lnR>
                      <a:noFill/>
                    </a:lnR>
                    <a:lnT>
                      <a:noFill/>
                    </a:lnT>
                    <a:lnB>
                      <a:noFill/>
                    </a:lnB>
                    <a:solidFill>
                      <a:srgbClr val="FFFFFF"/>
                    </a:solidFill>
                  </a:tcPr>
                </a:tc>
                <a:tc>
                  <a:txBody>
                    <a:bodyPr/>
                    <a:lstStyle/>
                    <a:p>
                      <a:pPr algn="l" rtl="0"/>
                      <a:r>
                        <a:rPr lang="en-US" sz="1800" b="1" dirty="0">
                          <a:solidFill>
                            <a:srgbClr val="002060"/>
                          </a:solidFill>
                          <a:effectLst/>
                          <a:latin typeface="arial"/>
                        </a:rPr>
                        <a:t>Distant metastasis</a:t>
                      </a:r>
                    </a:p>
                  </a:txBody>
                  <a:tcPr marL="19050" marR="19050" marT="19050" marB="19050" anchor="ctr">
                    <a:lnL>
                      <a:noFill/>
                    </a:lnL>
                    <a:lnR>
                      <a:noFill/>
                    </a:lnR>
                    <a:lnT>
                      <a:noFill/>
                    </a:lnT>
                    <a:lnB>
                      <a:noFill/>
                    </a:lnB>
                    <a:solidFill>
                      <a:srgbClr val="FFFFFF"/>
                    </a:solidFill>
                  </a:tcPr>
                </a:tc>
              </a:tr>
            </a:tbl>
          </a:graphicData>
        </a:graphic>
      </p:graphicFrame>
      <p:sp>
        <p:nvSpPr>
          <p:cNvPr id="7" name="Slide Number Placeholder 6"/>
          <p:cNvSpPr>
            <a:spLocks noGrp="1"/>
          </p:cNvSpPr>
          <p:nvPr>
            <p:ph type="sldNum" sz="quarter" idx="12"/>
          </p:nvPr>
        </p:nvSpPr>
        <p:spPr/>
        <p:txBody>
          <a:bodyPr/>
          <a:lstStyle/>
          <a:p>
            <a:fld id="{1B329E5B-B459-4612-8502-2FD673CB122B}" type="slidenum">
              <a:rPr lang="ar-SA" smtClean="0"/>
              <a:t>18</a:t>
            </a:fld>
            <a:endParaRPr lang="ar-SA"/>
          </a:p>
        </p:txBody>
      </p:sp>
    </p:spTree>
    <p:extLst>
      <p:ext uri="{BB962C8B-B14F-4D97-AF65-F5344CB8AC3E}">
        <p14:creationId xmlns:p14="http://schemas.microsoft.com/office/powerpoint/2010/main" val="2775967485"/>
      </p:ext>
    </p:extLst>
  </p:cSld>
  <p:clrMapOvr>
    <a:masterClrMapping/>
  </p:clrMapOvr>
  <p:transition spd="slow">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4000" b="1" i="1" u="sng" dirty="0" smtClean="0">
                <a:solidFill>
                  <a:srgbClr val="C00000"/>
                </a:solidFill>
              </a:rPr>
              <a:t>* Complications of cancer colon:</a:t>
            </a:r>
            <a:endParaRPr lang="ar-SA" sz="4000" b="1" i="1" u="sng" dirty="0">
              <a:solidFill>
                <a:srgbClr val="C00000"/>
              </a:solidFill>
            </a:endParaRPr>
          </a:p>
        </p:txBody>
      </p:sp>
      <p:sp>
        <p:nvSpPr>
          <p:cNvPr id="3" name="Content Placeholder 2"/>
          <p:cNvSpPr>
            <a:spLocks noGrp="1"/>
          </p:cNvSpPr>
          <p:nvPr>
            <p:ph idx="1"/>
          </p:nvPr>
        </p:nvSpPr>
        <p:spPr/>
        <p:txBody>
          <a:bodyPr/>
          <a:lstStyle/>
          <a:p>
            <a:pPr marL="0" indent="0" algn="l" rtl="0">
              <a:lnSpc>
                <a:spcPct val="150000"/>
              </a:lnSpc>
              <a:buNone/>
            </a:pPr>
            <a:r>
              <a:rPr lang="en-US" dirty="0" smtClean="0"/>
              <a:t>1. Intestinal </a:t>
            </a:r>
            <a:r>
              <a:rPr lang="en-US" b="1" dirty="0" smtClean="0"/>
              <a:t>obstruction</a:t>
            </a:r>
            <a:r>
              <a:rPr lang="en-US" dirty="0" smtClean="0"/>
              <a:t>.</a:t>
            </a:r>
          </a:p>
          <a:p>
            <a:pPr marL="0" indent="0" algn="l" rtl="0">
              <a:lnSpc>
                <a:spcPct val="150000"/>
              </a:lnSpc>
              <a:buNone/>
            </a:pPr>
            <a:r>
              <a:rPr lang="en-US" dirty="0" smtClean="0"/>
              <a:t>2. </a:t>
            </a:r>
            <a:r>
              <a:rPr lang="en-US" b="1" dirty="0" smtClean="0"/>
              <a:t>Bleeding</a:t>
            </a:r>
            <a:r>
              <a:rPr lang="en-US" dirty="0" smtClean="0"/>
              <a:t> per rectum and anemia.</a:t>
            </a:r>
          </a:p>
          <a:p>
            <a:pPr marL="0" indent="0" algn="l" rtl="0">
              <a:lnSpc>
                <a:spcPct val="150000"/>
              </a:lnSpc>
              <a:buNone/>
            </a:pPr>
            <a:r>
              <a:rPr lang="en-US" dirty="0" smtClean="0"/>
              <a:t>3. </a:t>
            </a:r>
            <a:r>
              <a:rPr lang="en-US" dirty="0"/>
              <a:t>I</a:t>
            </a:r>
            <a:r>
              <a:rPr lang="en-US" dirty="0" smtClean="0"/>
              <a:t>ntestinal </a:t>
            </a:r>
            <a:r>
              <a:rPr lang="en-US" b="1" dirty="0" smtClean="0"/>
              <a:t>perforations</a:t>
            </a:r>
            <a:r>
              <a:rPr lang="en-US" dirty="0" smtClean="0"/>
              <a:t>.</a:t>
            </a:r>
          </a:p>
          <a:p>
            <a:pPr marL="0" indent="0" algn="l" rtl="0">
              <a:lnSpc>
                <a:spcPct val="150000"/>
              </a:lnSpc>
              <a:buNone/>
            </a:pPr>
            <a:r>
              <a:rPr lang="en-US" dirty="0" smtClean="0"/>
              <a:t>4. </a:t>
            </a:r>
            <a:r>
              <a:rPr lang="en-US" b="1" dirty="0" smtClean="0"/>
              <a:t>Fistula</a:t>
            </a:r>
            <a:r>
              <a:rPr lang="en-US" dirty="0" smtClean="0"/>
              <a:t> formation.</a:t>
            </a:r>
            <a:endParaRPr lang="ar-SA" dirty="0"/>
          </a:p>
        </p:txBody>
      </p:sp>
      <p:sp>
        <p:nvSpPr>
          <p:cNvPr id="6" name="Slide Number Placeholder 5"/>
          <p:cNvSpPr>
            <a:spLocks noGrp="1"/>
          </p:cNvSpPr>
          <p:nvPr>
            <p:ph type="sldNum" sz="quarter" idx="12"/>
          </p:nvPr>
        </p:nvSpPr>
        <p:spPr/>
        <p:txBody>
          <a:bodyPr/>
          <a:lstStyle/>
          <a:p>
            <a:fld id="{1B329E5B-B459-4612-8502-2FD673CB122B}" type="slidenum">
              <a:rPr lang="ar-SA" smtClean="0"/>
              <a:t>19</a:t>
            </a:fld>
            <a:endParaRPr lang="ar-SA"/>
          </a:p>
        </p:txBody>
      </p:sp>
    </p:spTree>
    <p:extLst>
      <p:ext uri="{BB962C8B-B14F-4D97-AF65-F5344CB8AC3E}">
        <p14:creationId xmlns:p14="http://schemas.microsoft.com/office/powerpoint/2010/main" val="842637094"/>
      </p:ext>
    </p:extLst>
  </p:cSld>
  <p:clrMapOvr>
    <a:masterClrMapping/>
  </p:clrMapOvr>
  <p:transition spd="slow">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8435280" cy="5904656"/>
          </a:xfrm>
        </p:spPr>
        <p:txBody>
          <a:bodyPr>
            <a:normAutofit fontScale="92500" lnSpcReduction="20000"/>
          </a:bodyPr>
          <a:lstStyle/>
          <a:p>
            <a:pPr algn="l" rtl="0">
              <a:lnSpc>
                <a:spcPct val="150000"/>
              </a:lnSpc>
            </a:pPr>
            <a:r>
              <a:rPr lang="en-US" dirty="0"/>
              <a:t>The peak incidence for colorectal carcinoma is between ages </a:t>
            </a:r>
            <a:r>
              <a:rPr lang="en-US" b="1" dirty="0"/>
              <a:t>5</a:t>
            </a:r>
            <a:r>
              <a:rPr lang="en-US" b="1" dirty="0" smtClean="0"/>
              <a:t>0 </a:t>
            </a:r>
            <a:r>
              <a:rPr lang="en-US" b="1" dirty="0"/>
              <a:t>and </a:t>
            </a:r>
            <a:r>
              <a:rPr lang="en-US" b="1" dirty="0" smtClean="0"/>
              <a:t>80</a:t>
            </a:r>
            <a:r>
              <a:rPr lang="en-US" dirty="0" smtClean="0"/>
              <a:t>. </a:t>
            </a:r>
            <a:r>
              <a:rPr lang="en-US" dirty="0"/>
              <a:t>Fewer than 20% of cases occur before age 50. </a:t>
            </a:r>
            <a:endParaRPr lang="en-US" dirty="0" smtClean="0"/>
          </a:p>
          <a:p>
            <a:pPr algn="l" rtl="0">
              <a:lnSpc>
                <a:spcPct val="150000"/>
              </a:lnSpc>
            </a:pPr>
            <a:r>
              <a:rPr lang="en-US" dirty="0" smtClean="0"/>
              <a:t>When </a:t>
            </a:r>
            <a:r>
              <a:rPr lang="en-US" dirty="0"/>
              <a:t>colorectal carcinoma is found in a young person, pre-existing </a:t>
            </a:r>
            <a:r>
              <a:rPr lang="en-US" b="1" dirty="0"/>
              <a:t>ulcerative colitis </a:t>
            </a:r>
            <a:r>
              <a:rPr lang="en-US" dirty="0"/>
              <a:t>or one of the </a:t>
            </a:r>
            <a:r>
              <a:rPr lang="en-US" b="1" dirty="0"/>
              <a:t>polyposis syndromes </a:t>
            </a:r>
            <a:r>
              <a:rPr lang="en-US" dirty="0"/>
              <a:t>must be suspected. </a:t>
            </a:r>
            <a:endParaRPr lang="en-US" dirty="0" smtClean="0"/>
          </a:p>
          <a:p>
            <a:pPr algn="l" rtl="0">
              <a:lnSpc>
                <a:spcPct val="150000"/>
              </a:lnSpc>
            </a:pPr>
            <a:r>
              <a:rPr lang="en-US" b="1" dirty="0"/>
              <a:t>M</a:t>
            </a:r>
            <a:r>
              <a:rPr lang="en-US" b="1" dirty="0" smtClean="0"/>
              <a:t>ale</a:t>
            </a:r>
            <a:r>
              <a:rPr lang="en-US" dirty="0" smtClean="0"/>
              <a:t>-to-female </a:t>
            </a:r>
            <a:r>
              <a:rPr lang="en-US" dirty="0"/>
              <a:t>ratio is </a:t>
            </a:r>
            <a:r>
              <a:rPr lang="en-US" dirty="0" smtClean="0"/>
              <a:t>1.2:1. </a:t>
            </a:r>
          </a:p>
          <a:p>
            <a:pPr algn="l" rtl="0">
              <a:lnSpc>
                <a:spcPct val="150000"/>
              </a:lnSpc>
            </a:pPr>
            <a:r>
              <a:rPr lang="en-US" dirty="0"/>
              <a:t>Colorectal carcinoma has a worldwide distribution, with the highest death rates in the </a:t>
            </a:r>
            <a:r>
              <a:rPr lang="en-US" b="1" dirty="0"/>
              <a:t>United States</a:t>
            </a:r>
            <a:r>
              <a:rPr lang="en-US" dirty="0"/>
              <a:t>. </a:t>
            </a:r>
          </a:p>
          <a:p>
            <a:pPr algn="l" rtl="0">
              <a:lnSpc>
                <a:spcPct val="150000"/>
              </a:lnSpc>
            </a:pPr>
            <a:endParaRPr lang="en-US" dirty="0" smtClean="0"/>
          </a:p>
        </p:txBody>
      </p:sp>
      <p:sp>
        <p:nvSpPr>
          <p:cNvPr id="6" name="Slide Number Placeholder 5"/>
          <p:cNvSpPr>
            <a:spLocks noGrp="1"/>
          </p:cNvSpPr>
          <p:nvPr>
            <p:ph type="sldNum" sz="quarter" idx="12"/>
          </p:nvPr>
        </p:nvSpPr>
        <p:spPr/>
        <p:txBody>
          <a:bodyPr/>
          <a:lstStyle/>
          <a:p>
            <a:fld id="{1B329E5B-B459-4612-8502-2FD673CB122B}" type="slidenum">
              <a:rPr lang="ar-SA" smtClean="0"/>
              <a:t>2</a:t>
            </a:fld>
            <a:endParaRPr lang="ar-SA"/>
          </a:p>
        </p:txBody>
      </p:sp>
    </p:spTree>
    <p:extLst>
      <p:ext uri="{BB962C8B-B14F-4D97-AF65-F5344CB8AC3E}">
        <p14:creationId xmlns:p14="http://schemas.microsoft.com/office/powerpoint/2010/main" val="94876270"/>
      </p:ext>
    </p:extLst>
  </p:cSld>
  <p:clrMapOvr>
    <a:masterClrMapping/>
  </p:clrMapOvr>
  <p:transition spd="slow">
    <p:cover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Radiographic </a:t>
            </a:r>
            <a:r>
              <a:rPr lang="en-US" b="1" dirty="0" smtClean="0"/>
              <a:t>features</a:t>
            </a:r>
            <a:endParaRPr lang="en-US" dirty="0"/>
          </a:p>
        </p:txBody>
      </p:sp>
      <p:sp>
        <p:nvSpPr>
          <p:cNvPr id="3" name="Content Placeholder 2"/>
          <p:cNvSpPr>
            <a:spLocks noGrp="1"/>
          </p:cNvSpPr>
          <p:nvPr>
            <p:ph idx="1"/>
          </p:nvPr>
        </p:nvSpPr>
        <p:spPr>
          <a:xfrm>
            <a:off x="467544" y="1340768"/>
            <a:ext cx="8229600" cy="4525963"/>
          </a:xfrm>
        </p:spPr>
        <p:txBody>
          <a:bodyPr>
            <a:normAutofit/>
          </a:bodyPr>
          <a:lstStyle/>
          <a:p>
            <a:pPr marL="0" indent="0" algn="l" rtl="0">
              <a:lnSpc>
                <a:spcPct val="150000"/>
              </a:lnSpc>
              <a:buNone/>
            </a:pPr>
            <a:r>
              <a:rPr lang="en-US" b="1" u="sng" dirty="0" smtClean="0">
                <a:solidFill>
                  <a:srgbClr val="FF0000"/>
                </a:solidFill>
                <a:effectLst>
                  <a:outerShdw blurRad="38100" dist="38100" dir="2700000" algn="tl">
                    <a:srgbClr val="000000">
                      <a:alpha val="43137"/>
                    </a:srgbClr>
                  </a:outerShdw>
                </a:effectLst>
              </a:rPr>
              <a:t>1. Barium enema:</a:t>
            </a:r>
            <a:endParaRPr lang="en-US" b="1" u="sng" dirty="0">
              <a:solidFill>
                <a:srgbClr val="FF0000"/>
              </a:solidFill>
              <a:effectLst>
                <a:outerShdw blurRad="38100" dist="38100" dir="2700000" algn="tl">
                  <a:srgbClr val="000000">
                    <a:alpha val="43137"/>
                  </a:srgbClr>
                </a:outerShdw>
              </a:effectLst>
            </a:endParaRPr>
          </a:p>
          <a:p>
            <a:pPr algn="l" rtl="0">
              <a:lnSpc>
                <a:spcPct val="150000"/>
              </a:lnSpc>
            </a:pPr>
            <a:r>
              <a:rPr lang="en-US" sz="2800" dirty="0" smtClean="0"/>
              <a:t>Will </a:t>
            </a:r>
            <a:r>
              <a:rPr lang="en-US" sz="2800" dirty="0"/>
              <a:t>reflect </a:t>
            </a:r>
            <a:r>
              <a:rPr lang="en-US" sz="2800" b="1" dirty="0" smtClean="0"/>
              <a:t>gross</a:t>
            </a:r>
            <a:r>
              <a:rPr lang="en-US" sz="2800" dirty="0" smtClean="0"/>
              <a:t> appearance of the tumor;</a:t>
            </a:r>
          </a:p>
          <a:p>
            <a:pPr marL="914400" lvl="1" indent="-514350" algn="l" rtl="0">
              <a:lnSpc>
                <a:spcPct val="150000"/>
              </a:lnSpc>
              <a:buAutoNum type="alphaLcPeriod"/>
            </a:pPr>
            <a:r>
              <a:rPr lang="en-US" dirty="0" smtClean="0"/>
              <a:t>Filling defect sign in </a:t>
            </a:r>
            <a:r>
              <a:rPr lang="en-US" dirty="0" err="1" smtClean="0"/>
              <a:t>polypoid</a:t>
            </a:r>
            <a:r>
              <a:rPr lang="en-US" dirty="0" smtClean="0"/>
              <a:t> masses. </a:t>
            </a:r>
          </a:p>
          <a:p>
            <a:pPr marL="400050" lvl="1" indent="0" algn="l" rtl="0">
              <a:lnSpc>
                <a:spcPct val="150000"/>
              </a:lnSpc>
              <a:buNone/>
            </a:pPr>
            <a:r>
              <a:rPr lang="en-US" dirty="0" smtClean="0"/>
              <a:t>b.  </a:t>
            </a:r>
            <a:r>
              <a:rPr lang="en-US" b="1" dirty="0" smtClean="0"/>
              <a:t>Apple core </a:t>
            </a:r>
            <a:r>
              <a:rPr lang="en-US" dirty="0" smtClean="0"/>
              <a:t>sign in circumferential lesions. </a:t>
            </a:r>
          </a:p>
          <a:p>
            <a:pPr algn="l" rtl="0">
              <a:lnSpc>
                <a:spcPct val="150000"/>
              </a:lnSpc>
            </a:pPr>
            <a:r>
              <a:rPr lang="en-US" sz="2800" dirty="0" smtClean="0"/>
              <a:t>Fistulas </a:t>
            </a:r>
            <a:r>
              <a:rPr lang="en-US" sz="2800" dirty="0"/>
              <a:t>to bladder, vagina or bowel may also be demonstrated.</a:t>
            </a:r>
          </a:p>
          <a:p>
            <a:pPr algn="l" rtl="0"/>
            <a:endParaRPr lang="en-US" dirty="0"/>
          </a:p>
        </p:txBody>
      </p:sp>
      <p:sp>
        <p:nvSpPr>
          <p:cNvPr id="4" name="Slide Number Placeholder 3"/>
          <p:cNvSpPr>
            <a:spLocks noGrp="1"/>
          </p:cNvSpPr>
          <p:nvPr>
            <p:ph type="sldNum" sz="quarter" idx="12"/>
          </p:nvPr>
        </p:nvSpPr>
        <p:spPr/>
        <p:txBody>
          <a:bodyPr/>
          <a:lstStyle/>
          <a:p>
            <a:fld id="{1B329E5B-B459-4612-8502-2FD673CB122B}" type="slidenum">
              <a:rPr lang="ar-SA" smtClean="0"/>
              <a:t>20</a:t>
            </a:fld>
            <a:endParaRPr lang="ar-SA"/>
          </a:p>
        </p:txBody>
      </p:sp>
    </p:spTree>
    <p:extLst>
      <p:ext uri="{BB962C8B-B14F-4D97-AF65-F5344CB8AC3E}">
        <p14:creationId xmlns:p14="http://schemas.microsoft.com/office/powerpoint/2010/main" val="3829325344"/>
      </p:ext>
    </p:extLst>
  </p:cSld>
  <p:clrMapOvr>
    <a:masterClrMapping/>
  </p:clrMapOvr>
  <p:transition spd="slow">
    <p:cover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1B329E5B-B459-4612-8502-2FD673CB122B}" type="slidenum">
              <a:rPr lang="ar-SA" smtClean="0"/>
              <a:t>21</a:t>
            </a:fld>
            <a:endParaRPr lang="ar-SA"/>
          </a:p>
        </p:txBody>
      </p:sp>
      <p:pic>
        <p:nvPicPr>
          <p:cNvPr id="4098" name="Picture 2" descr="C:\Users\ashawky\Desktop\radiology of cancer colo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764704"/>
            <a:ext cx="8352928" cy="5598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7604370"/>
      </p:ext>
    </p:extLst>
  </p:cSld>
  <p:clrMapOvr>
    <a:masterClrMapping/>
  </p:clrMapOvr>
  <p:transition spd="slow">
    <p:cover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229160"/>
            <a:ext cx="3600400" cy="743320"/>
          </a:xfrm>
        </p:spPr>
        <p:txBody>
          <a:bodyPr>
            <a:normAutofit fontScale="90000"/>
          </a:bodyPr>
          <a:lstStyle/>
          <a:p>
            <a:pPr algn="l" rtl="0"/>
            <a:r>
              <a:rPr lang="en-US" b="1" dirty="0" smtClean="0">
                <a:solidFill>
                  <a:srgbClr val="FF0000"/>
                </a:solidFill>
                <a:effectLst>
                  <a:outerShdw blurRad="38100" dist="38100" dir="2700000" algn="tl">
                    <a:srgbClr val="000000">
                      <a:alpha val="43137"/>
                    </a:srgbClr>
                  </a:outerShdw>
                </a:effectLst>
              </a:rPr>
              <a:t>Apple </a:t>
            </a:r>
            <a:r>
              <a:rPr lang="en-US" b="1" dirty="0">
                <a:solidFill>
                  <a:srgbClr val="FF0000"/>
                </a:solidFill>
                <a:effectLst>
                  <a:outerShdw blurRad="38100" dist="38100" dir="2700000" algn="tl">
                    <a:srgbClr val="000000">
                      <a:alpha val="43137"/>
                    </a:srgbClr>
                  </a:outerShdw>
                </a:effectLst>
              </a:rPr>
              <a:t>core sign</a:t>
            </a:r>
          </a:p>
        </p:txBody>
      </p:sp>
      <p:sp>
        <p:nvSpPr>
          <p:cNvPr id="4" name="Slide Number Placeholder 3"/>
          <p:cNvSpPr>
            <a:spLocks noGrp="1"/>
          </p:cNvSpPr>
          <p:nvPr>
            <p:ph type="sldNum" sz="quarter" idx="12"/>
          </p:nvPr>
        </p:nvSpPr>
        <p:spPr/>
        <p:txBody>
          <a:bodyPr/>
          <a:lstStyle/>
          <a:p>
            <a:fld id="{1B329E5B-B459-4612-8502-2FD673CB122B}" type="slidenum">
              <a:rPr lang="ar-SA" smtClean="0"/>
              <a:t>22</a:t>
            </a:fld>
            <a:endParaRPr lang="ar-SA"/>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6734" y="476672"/>
            <a:ext cx="4823522"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9746846"/>
      </p:ext>
    </p:extLst>
  </p:cSld>
  <p:clrMapOvr>
    <a:masterClrMapping/>
  </p:clrMapOvr>
  <p:transition spd="slow">
    <p:cover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435280" cy="5361459"/>
          </a:xfrm>
        </p:spPr>
        <p:txBody>
          <a:bodyPr/>
          <a:lstStyle/>
          <a:p>
            <a:pPr marL="0" indent="0" algn="l" rtl="0">
              <a:lnSpc>
                <a:spcPct val="150000"/>
              </a:lnSpc>
              <a:buNone/>
            </a:pPr>
            <a:r>
              <a:rPr lang="en-US" b="1" u="sng" dirty="0" smtClean="0">
                <a:solidFill>
                  <a:srgbClr val="FF0000"/>
                </a:solidFill>
                <a:effectLst>
                  <a:outerShdw blurRad="38100" dist="38100" dir="2700000" algn="tl">
                    <a:srgbClr val="000000">
                      <a:alpha val="43137"/>
                    </a:srgbClr>
                  </a:outerShdw>
                </a:effectLst>
              </a:rPr>
              <a:t>2. CT and MRI:</a:t>
            </a:r>
            <a:endParaRPr lang="en-US" b="1" u="sng" dirty="0">
              <a:solidFill>
                <a:srgbClr val="FF0000"/>
              </a:solidFill>
              <a:effectLst>
                <a:outerShdw blurRad="38100" dist="38100" dir="2700000" algn="tl">
                  <a:srgbClr val="000000">
                    <a:alpha val="43137"/>
                  </a:srgbClr>
                </a:outerShdw>
              </a:effectLst>
            </a:endParaRPr>
          </a:p>
          <a:p>
            <a:pPr algn="l" rtl="0">
              <a:lnSpc>
                <a:spcPct val="150000"/>
              </a:lnSpc>
            </a:pPr>
            <a:r>
              <a:rPr lang="en-US" dirty="0" smtClean="0"/>
              <a:t>Are used </a:t>
            </a:r>
            <a:r>
              <a:rPr lang="en-US" dirty="0"/>
              <a:t>for staging </a:t>
            </a:r>
            <a:r>
              <a:rPr lang="en-US" dirty="0" smtClean="0"/>
              <a:t>of colorectal carcinoma and </a:t>
            </a:r>
            <a:r>
              <a:rPr lang="en-US" dirty="0"/>
              <a:t>able to asses </a:t>
            </a:r>
            <a:r>
              <a:rPr lang="en-US" dirty="0" smtClean="0"/>
              <a:t>draining lymph nodes </a:t>
            </a:r>
            <a:r>
              <a:rPr lang="en-US" dirty="0"/>
              <a:t>and metastases.</a:t>
            </a:r>
          </a:p>
          <a:p>
            <a:pPr algn="l" rtl="0"/>
            <a:endParaRPr lang="en-US" dirty="0"/>
          </a:p>
        </p:txBody>
      </p:sp>
      <p:sp>
        <p:nvSpPr>
          <p:cNvPr id="4" name="Slide Number Placeholder 3"/>
          <p:cNvSpPr>
            <a:spLocks noGrp="1"/>
          </p:cNvSpPr>
          <p:nvPr>
            <p:ph type="sldNum" sz="quarter" idx="12"/>
          </p:nvPr>
        </p:nvSpPr>
        <p:spPr/>
        <p:txBody>
          <a:bodyPr/>
          <a:lstStyle/>
          <a:p>
            <a:fld id="{1B329E5B-B459-4612-8502-2FD673CB122B}" type="slidenum">
              <a:rPr lang="ar-SA" smtClean="0"/>
              <a:t>23</a:t>
            </a:fld>
            <a:endParaRPr lang="ar-SA"/>
          </a:p>
        </p:txBody>
      </p:sp>
    </p:spTree>
    <p:extLst>
      <p:ext uri="{BB962C8B-B14F-4D97-AF65-F5344CB8AC3E}">
        <p14:creationId xmlns:p14="http://schemas.microsoft.com/office/powerpoint/2010/main" val="703000475"/>
      </p:ext>
    </p:extLst>
  </p:cSld>
  <p:clrMapOvr>
    <a:masterClrMapping/>
  </p:clrMapOvr>
  <p:transition spd="slow">
    <p:cover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b="1" i="1" u="sng" dirty="0" smtClean="0">
                <a:solidFill>
                  <a:srgbClr val="C00000"/>
                </a:solidFill>
                <a:effectLst>
                  <a:outerShdw blurRad="38100" dist="38100" dir="2700000" algn="tl">
                    <a:srgbClr val="000000">
                      <a:alpha val="43137"/>
                    </a:srgbClr>
                  </a:outerShdw>
                </a:effectLst>
              </a:rPr>
              <a:t>* Treatment </a:t>
            </a:r>
            <a:r>
              <a:rPr lang="en-US" b="1" i="1" u="sng" dirty="0">
                <a:solidFill>
                  <a:srgbClr val="C00000"/>
                </a:solidFill>
                <a:effectLst>
                  <a:outerShdw blurRad="38100" dist="38100" dir="2700000" algn="tl">
                    <a:srgbClr val="000000">
                      <a:alpha val="43137"/>
                    </a:srgbClr>
                  </a:outerShdw>
                </a:effectLst>
              </a:rPr>
              <a:t>and prognosis</a:t>
            </a:r>
            <a:r>
              <a:rPr lang="en-US" b="1" i="1" u="sng" dirty="0" smtClean="0">
                <a:solidFill>
                  <a:srgbClr val="C00000"/>
                </a:solidFill>
                <a:effectLst>
                  <a:outerShdw blurRad="38100" dist="38100" dir="2700000" algn="tl">
                    <a:srgbClr val="000000">
                      <a:alpha val="43137"/>
                    </a:srgbClr>
                  </a:outerShdw>
                </a:effectLst>
              </a:rPr>
              <a:t>:</a:t>
            </a:r>
            <a:endParaRPr lang="en-US" i="1" u="sng"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l" rtl="0">
              <a:lnSpc>
                <a:spcPct val="150000"/>
              </a:lnSpc>
            </a:pPr>
            <a:r>
              <a:rPr lang="en-US" dirty="0" smtClean="0"/>
              <a:t>Treatment </a:t>
            </a:r>
            <a:r>
              <a:rPr lang="en-US" dirty="0"/>
              <a:t>involves </a:t>
            </a:r>
            <a:r>
              <a:rPr lang="en-US" dirty="0" smtClean="0"/>
              <a:t>resection </a:t>
            </a:r>
            <a:r>
              <a:rPr lang="en-US" dirty="0"/>
              <a:t>in almost all cases. Adjuvant chemotherapy is reserved for </a:t>
            </a:r>
            <a:r>
              <a:rPr lang="en-US" dirty="0">
                <a:hlinkClick r:id="rId2"/>
              </a:rPr>
              <a:t>stage III</a:t>
            </a:r>
            <a:r>
              <a:rPr lang="en-US" dirty="0"/>
              <a:t> disease.</a:t>
            </a:r>
          </a:p>
          <a:p>
            <a:pPr algn="l" rtl="0"/>
            <a:endParaRPr lang="en-US" dirty="0"/>
          </a:p>
        </p:txBody>
      </p:sp>
      <p:sp>
        <p:nvSpPr>
          <p:cNvPr id="4" name="Slide Number Placeholder 3"/>
          <p:cNvSpPr>
            <a:spLocks noGrp="1"/>
          </p:cNvSpPr>
          <p:nvPr>
            <p:ph type="sldNum" sz="quarter" idx="12"/>
          </p:nvPr>
        </p:nvSpPr>
        <p:spPr/>
        <p:txBody>
          <a:bodyPr/>
          <a:lstStyle/>
          <a:p>
            <a:fld id="{1B329E5B-B459-4612-8502-2FD673CB122B}" type="slidenum">
              <a:rPr lang="ar-SA" smtClean="0"/>
              <a:t>24</a:t>
            </a:fld>
            <a:endParaRPr lang="ar-SA"/>
          </a:p>
        </p:txBody>
      </p:sp>
    </p:spTree>
    <p:extLst>
      <p:ext uri="{BB962C8B-B14F-4D97-AF65-F5344CB8AC3E}">
        <p14:creationId xmlns:p14="http://schemas.microsoft.com/office/powerpoint/2010/main" val="4119383954"/>
      </p:ext>
    </p:extLst>
  </p:cSld>
  <p:clrMapOvr>
    <a:masterClrMapping/>
  </p:clrMapOvr>
  <p:transition spd="slow">
    <p:cover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effectLst>
                  <a:outerShdw blurRad="38100" dist="38100" dir="2700000" algn="tl">
                    <a:srgbClr val="000000">
                      <a:alpha val="43137"/>
                    </a:srgbClr>
                  </a:outerShdw>
                </a:effectLst>
              </a:rPr>
              <a:t>THANKS</a:t>
            </a:r>
            <a:endParaRPr lang="ar-SA"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1B329E5B-B459-4612-8502-2FD673CB122B}" type="slidenum">
              <a:rPr lang="ar-SA" smtClean="0"/>
              <a:t>25</a:t>
            </a:fld>
            <a:endParaRPr lang="ar-SA"/>
          </a:p>
        </p:txBody>
      </p:sp>
      <p:pic>
        <p:nvPicPr>
          <p:cNvPr id="12290" name="Picture 2" descr="C:\Users\ashawky\Desktop\154423_534336243257052_1349915780_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1075531"/>
            <a:ext cx="8568952" cy="451370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251520" y="5589240"/>
            <a:ext cx="8640960" cy="950404"/>
          </a:xfrm>
          <a:prstGeom prst="rect">
            <a:avLst/>
          </a:prstGeom>
        </p:spPr>
        <p:txBody>
          <a:bodyPr vert="horz" lIns="91440" tIns="45720" rIns="91440" bIns="45720" rtlCol="1">
            <a:normAutofit fontScale="70000" lnSpcReduction="20000"/>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b="1" i="1" u="sng" dirty="0" smtClean="0">
                <a:solidFill>
                  <a:srgbClr val="FF0000"/>
                </a:solidFill>
              </a:rPr>
              <a:t>References:</a:t>
            </a:r>
          </a:p>
          <a:p>
            <a:pPr marL="0" indent="0" algn="ctr" rtl="0">
              <a:buFont typeface="Arial" pitchFamily="34" charset="0"/>
              <a:buNone/>
            </a:pPr>
            <a:r>
              <a:rPr lang="en-US" b="1" dirty="0" smtClean="0">
                <a:solidFill>
                  <a:schemeClr val="accent1">
                    <a:lumMod val="75000"/>
                  </a:schemeClr>
                </a:solidFill>
              </a:rPr>
              <a:t>Robbins and </a:t>
            </a:r>
            <a:r>
              <a:rPr lang="en-US" b="1" dirty="0" err="1" smtClean="0">
                <a:solidFill>
                  <a:schemeClr val="accent1">
                    <a:lumMod val="75000"/>
                  </a:schemeClr>
                </a:solidFill>
              </a:rPr>
              <a:t>Cotran’s</a:t>
            </a:r>
            <a:r>
              <a:rPr lang="en-US" b="1" dirty="0" smtClean="0">
                <a:solidFill>
                  <a:schemeClr val="accent1">
                    <a:lumMod val="75000"/>
                  </a:schemeClr>
                </a:solidFill>
              </a:rPr>
              <a:t>: Pathologic Basis of Disease. Seventh edition.</a:t>
            </a:r>
          </a:p>
          <a:p>
            <a:endParaRPr lang="ar-SA" dirty="0"/>
          </a:p>
        </p:txBody>
      </p:sp>
    </p:spTree>
    <p:extLst>
      <p:ext uri="{BB962C8B-B14F-4D97-AF65-F5344CB8AC3E}">
        <p14:creationId xmlns:p14="http://schemas.microsoft.com/office/powerpoint/2010/main" val="1412697748"/>
      </p:ext>
    </p:extLst>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lnSpcReduction="10000"/>
          </a:bodyPr>
          <a:lstStyle/>
          <a:p>
            <a:pPr marL="0" indent="0" algn="l" rtl="0">
              <a:lnSpc>
                <a:spcPct val="150000"/>
              </a:lnSpc>
              <a:buNone/>
            </a:pPr>
            <a:r>
              <a:rPr lang="en-US" sz="3900" b="1" i="1" u="sng" dirty="0" smtClean="0">
                <a:solidFill>
                  <a:srgbClr val="C00000"/>
                </a:solidFill>
                <a:effectLst>
                  <a:outerShdw blurRad="38100" dist="38100" dir="2700000" algn="tl">
                    <a:srgbClr val="000000">
                      <a:alpha val="43137"/>
                    </a:srgbClr>
                  </a:outerShdw>
                </a:effectLst>
              </a:rPr>
              <a:t>* Risk factors for cancer colon:</a:t>
            </a:r>
          </a:p>
          <a:p>
            <a:pPr marL="0" indent="0" algn="l" rtl="0">
              <a:lnSpc>
                <a:spcPct val="150000"/>
              </a:lnSpc>
              <a:buNone/>
            </a:pPr>
            <a:r>
              <a:rPr lang="en-US" b="1" dirty="0" smtClean="0"/>
              <a:t>1. Genetic predisposition.</a:t>
            </a:r>
          </a:p>
          <a:p>
            <a:pPr marL="0" indent="0" algn="l" rtl="0">
              <a:lnSpc>
                <a:spcPct val="150000"/>
              </a:lnSpc>
              <a:buNone/>
            </a:pPr>
            <a:r>
              <a:rPr lang="en-US" b="1" dirty="0" smtClean="0"/>
              <a:t>2. Dietary factors.</a:t>
            </a:r>
          </a:p>
          <a:p>
            <a:pPr marL="0" indent="0" algn="l" rtl="0">
              <a:lnSpc>
                <a:spcPct val="150000"/>
              </a:lnSpc>
              <a:buNone/>
            </a:pPr>
            <a:r>
              <a:rPr lang="en-US" b="1" dirty="0" smtClean="0"/>
              <a:t>3. Precancerous lesions:</a:t>
            </a:r>
          </a:p>
          <a:p>
            <a:pPr lvl="1" algn="l" rtl="0">
              <a:lnSpc>
                <a:spcPct val="150000"/>
              </a:lnSpc>
            </a:pPr>
            <a:r>
              <a:rPr lang="en-US" dirty="0" smtClean="0"/>
              <a:t>Colonic adenoma.</a:t>
            </a:r>
          </a:p>
          <a:p>
            <a:pPr lvl="1" algn="l" rtl="0">
              <a:lnSpc>
                <a:spcPct val="150000"/>
              </a:lnSpc>
            </a:pPr>
            <a:r>
              <a:rPr lang="en-US" dirty="0" smtClean="0"/>
              <a:t>Hereditary familial polyposis coli.</a:t>
            </a:r>
          </a:p>
          <a:p>
            <a:pPr lvl="1" algn="l" rtl="0">
              <a:lnSpc>
                <a:spcPct val="150000"/>
              </a:lnSpc>
            </a:pPr>
            <a:r>
              <a:rPr lang="en-US" dirty="0" smtClean="0"/>
              <a:t>Ulcerative colitis.</a:t>
            </a:r>
            <a:endParaRPr lang="en-US" dirty="0"/>
          </a:p>
          <a:p>
            <a:pPr algn="l" rtl="0">
              <a:lnSpc>
                <a:spcPct val="150000"/>
              </a:lnSpc>
            </a:pPr>
            <a:endParaRPr lang="en-US" dirty="0"/>
          </a:p>
        </p:txBody>
      </p:sp>
      <p:sp>
        <p:nvSpPr>
          <p:cNvPr id="4" name="Slide Number Placeholder 3"/>
          <p:cNvSpPr>
            <a:spLocks noGrp="1"/>
          </p:cNvSpPr>
          <p:nvPr>
            <p:ph type="sldNum" sz="quarter" idx="12"/>
          </p:nvPr>
        </p:nvSpPr>
        <p:spPr/>
        <p:txBody>
          <a:bodyPr/>
          <a:lstStyle/>
          <a:p>
            <a:fld id="{1B329E5B-B459-4612-8502-2FD673CB122B}" type="slidenum">
              <a:rPr lang="ar-SA" smtClean="0"/>
              <a:t>3</a:t>
            </a:fld>
            <a:endParaRPr lang="ar-SA"/>
          </a:p>
        </p:txBody>
      </p:sp>
    </p:spTree>
    <p:extLst>
      <p:ext uri="{BB962C8B-B14F-4D97-AF65-F5344CB8AC3E}">
        <p14:creationId xmlns:p14="http://schemas.microsoft.com/office/powerpoint/2010/main" val="2862600475"/>
      </p:ext>
    </p:extLst>
  </p:cSld>
  <p:clrMapOvr>
    <a:masterClrMapping/>
  </p:clrMapOvr>
  <p:transition spd="slow">
    <p:cover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6632"/>
            <a:ext cx="8640960" cy="6741368"/>
          </a:xfrm>
        </p:spPr>
        <p:txBody>
          <a:bodyPr>
            <a:normAutofit fontScale="77500" lnSpcReduction="20000"/>
          </a:bodyPr>
          <a:lstStyle/>
          <a:p>
            <a:pPr algn="l" rtl="0">
              <a:lnSpc>
                <a:spcPct val="170000"/>
              </a:lnSpc>
            </a:pPr>
            <a:r>
              <a:rPr lang="en-US" dirty="0"/>
              <a:t>The dietary factors receiving the most attention as predisposing to a higher incidence of </a:t>
            </a:r>
            <a:r>
              <a:rPr lang="en-US" dirty="0" smtClean="0"/>
              <a:t>cancer colon are: </a:t>
            </a:r>
          </a:p>
          <a:p>
            <a:pPr marL="0" indent="0" algn="l" rtl="0">
              <a:lnSpc>
                <a:spcPct val="170000"/>
              </a:lnSpc>
              <a:buNone/>
            </a:pPr>
            <a:r>
              <a:rPr lang="en-US" sz="3600" b="1" dirty="0" smtClean="0">
                <a:solidFill>
                  <a:srgbClr val="FF0000"/>
                </a:solidFill>
              </a:rPr>
              <a:t>A diet with high calories and low fibers is risky</a:t>
            </a:r>
            <a:r>
              <a:rPr lang="en-US" sz="3600" dirty="0" smtClean="0">
                <a:solidFill>
                  <a:srgbClr val="FF0000"/>
                </a:solidFill>
              </a:rPr>
              <a:t>….</a:t>
            </a:r>
          </a:p>
          <a:p>
            <a:pPr algn="l" rtl="0">
              <a:lnSpc>
                <a:spcPct val="170000"/>
              </a:lnSpc>
              <a:buFont typeface="Arial" charset="0"/>
              <a:buChar char="•"/>
            </a:pPr>
            <a:r>
              <a:rPr lang="en-US" b="1" i="1" u="sng" dirty="0" smtClean="0"/>
              <a:t>Mechanism: </a:t>
            </a:r>
          </a:p>
          <a:p>
            <a:pPr marL="0" indent="0" algn="l" rtl="0">
              <a:lnSpc>
                <a:spcPct val="170000"/>
              </a:lnSpc>
              <a:buNone/>
            </a:pPr>
            <a:r>
              <a:rPr lang="en-US" dirty="0"/>
              <a:t>1. R</a:t>
            </a:r>
            <a:r>
              <a:rPr lang="en-US" dirty="0" smtClean="0"/>
              <a:t>educed </a:t>
            </a:r>
            <a:r>
              <a:rPr lang="en-US" dirty="0"/>
              <a:t>fiber content leads to decreased stool bulk, increased fecal transit time in the bowel, and an altered bacterial flora of the intestine. Potentially toxic oxidative byproducts of carbohydrate degradation by bacteria are therefore present in higher concentrations in the stools and are held in contact with the colonic mucosa for longer periods of time.</a:t>
            </a:r>
            <a:endParaRPr lang="en-US" dirty="0" smtClean="0"/>
          </a:p>
          <a:p>
            <a:pPr algn="l" rtl="0"/>
            <a:endParaRPr lang="ar-SA" dirty="0"/>
          </a:p>
        </p:txBody>
      </p:sp>
      <p:sp>
        <p:nvSpPr>
          <p:cNvPr id="6" name="Slide Number Placeholder 5"/>
          <p:cNvSpPr>
            <a:spLocks noGrp="1"/>
          </p:cNvSpPr>
          <p:nvPr>
            <p:ph type="sldNum" sz="quarter" idx="12"/>
          </p:nvPr>
        </p:nvSpPr>
        <p:spPr/>
        <p:txBody>
          <a:bodyPr/>
          <a:lstStyle/>
          <a:p>
            <a:fld id="{1B329E5B-B459-4612-8502-2FD673CB122B}" type="slidenum">
              <a:rPr lang="ar-SA" smtClean="0"/>
              <a:t>4</a:t>
            </a:fld>
            <a:endParaRPr lang="ar-SA"/>
          </a:p>
        </p:txBody>
      </p:sp>
    </p:spTree>
    <p:extLst>
      <p:ext uri="{BB962C8B-B14F-4D97-AF65-F5344CB8AC3E}">
        <p14:creationId xmlns:p14="http://schemas.microsoft.com/office/powerpoint/2010/main" val="4235784824"/>
      </p:ext>
    </p:extLst>
  </p:cSld>
  <p:clrMapOvr>
    <a:masterClrMapping/>
  </p:clrMapOvr>
  <p:transition spd="slow">
    <p:cover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rPr>
              <a:t>Diet and cancer colon</a:t>
            </a:r>
            <a:endParaRPr lang="en-US"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1B329E5B-B459-4612-8502-2FD673CB122B}" type="slidenum">
              <a:rPr lang="ar-SA" smtClean="0"/>
              <a:t>5</a:t>
            </a:fld>
            <a:endParaRPr lang="ar-S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8"/>
            <a:ext cx="8285801" cy="5164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1541409"/>
      </p:ext>
    </p:extLst>
  </p:cSld>
  <p:clrMapOvr>
    <a:masterClrMapping/>
  </p:clrMapOvr>
  <p:transition spd="slow">
    <p:cover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764704"/>
            <a:ext cx="8568952" cy="5361459"/>
          </a:xfrm>
        </p:spPr>
        <p:txBody>
          <a:bodyPr>
            <a:normAutofit lnSpcReduction="10000"/>
          </a:bodyPr>
          <a:lstStyle/>
          <a:p>
            <a:pPr marL="0" indent="0" algn="l" rtl="0">
              <a:lnSpc>
                <a:spcPct val="150000"/>
              </a:lnSpc>
              <a:buNone/>
            </a:pPr>
            <a:r>
              <a:rPr lang="en-US" sz="2800" dirty="0"/>
              <a:t>2. High content of </a:t>
            </a:r>
            <a:r>
              <a:rPr lang="en-US" sz="2800" b="1" dirty="0"/>
              <a:t>refined </a:t>
            </a:r>
            <a:r>
              <a:rPr lang="en-US" sz="2800" b="1" dirty="0" smtClean="0"/>
              <a:t>carbohydrates </a:t>
            </a:r>
            <a:r>
              <a:rPr lang="en-US" sz="2800" dirty="0" smtClean="0"/>
              <a:t>which contain </a:t>
            </a:r>
            <a:r>
              <a:rPr lang="en-US" sz="2800" dirty="0"/>
              <a:t>less of vitamins A, C, and E, which </a:t>
            </a:r>
            <a:r>
              <a:rPr lang="en-US" sz="2800" dirty="0" smtClean="0"/>
              <a:t>act </a:t>
            </a:r>
            <a:r>
              <a:rPr lang="en-US" sz="2800" dirty="0"/>
              <a:t>as oxygen-radical scavengers. </a:t>
            </a:r>
          </a:p>
          <a:p>
            <a:pPr marL="0" indent="0" algn="l" rtl="0">
              <a:lnSpc>
                <a:spcPct val="150000"/>
              </a:lnSpc>
              <a:buNone/>
            </a:pPr>
            <a:endParaRPr lang="en-US" sz="2800" dirty="0"/>
          </a:p>
          <a:p>
            <a:pPr marL="0" indent="0" algn="l" rtl="0">
              <a:lnSpc>
                <a:spcPct val="150000"/>
              </a:lnSpc>
              <a:buNone/>
            </a:pPr>
            <a:r>
              <a:rPr lang="en-US" sz="2800" dirty="0"/>
              <a:t>3. Excess intake of </a:t>
            </a:r>
            <a:r>
              <a:rPr lang="en-US" sz="2800" b="1" dirty="0"/>
              <a:t>red meat</a:t>
            </a:r>
            <a:r>
              <a:rPr lang="en-US" sz="2800" dirty="0"/>
              <a:t>: </a:t>
            </a:r>
            <a:r>
              <a:rPr lang="en-US" sz="2800" dirty="0" smtClean="0"/>
              <a:t>High </a:t>
            </a:r>
            <a:r>
              <a:rPr lang="en-US" sz="2800" b="1" dirty="0"/>
              <a:t>cholesterol</a:t>
            </a:r>
            <a:r>
              <a:rPr lang="en-US" sz="2800" dirty="0"/>
              <a:t> intake in red meat enhances the synthesis of </a:t>
            </a:r>
            <a:r>
              <a:rPr lang="en-US" sz="2800" b="1" dirty="0"/>
              <a:t>bile acids </a:t>
            </a:r>
            <a:r>
              <a:rPr lang="en-US" sz="2800" dirty="0"/>
              <a:t>by the liver, which in turn may be converted into potential </a:t>
            </a:r>
            <a:r>
              <a:rPr lang="en-US" sz="2800" b="1" dirty="0"/>
              <a:t>carcinogens</a:t>
            </a:r>
            <a:r>
              <a:rPr lang="en-US" sz="2800" dirty="0"/>
              <a:t> by intestinal </a:t>
            </a:r>
            <a:r>
              <a:rPr lang="en-US" sz="2800" b="1" dirty="0"/>
              <a:t>bacteria</a:t>
            </a:r>
            <a:r>
              <a:rPr lang="en-US" sz="2800" dirty="0"/>
              <a:t>. </a:t>
            </a:r>
          </a:p>
          <a:p>
            <a:endParaRPr lang="ar-SA" dirty="0"/>
          </a:p>
        </p:txBody>
      </p:sp>
      <p:sp>
        <p:nvSpPr>
          <p:cNvPr id="6" name="Slide Number Placeholder 5"/>
          <p:cNvSpPr>
            <a:spLocks noGrp="1"/>
          </p:cNvSpPr>
          <p:nvPr>
            <p:ph type="sldNum" sz="quarter" idx="12"/>
          </p:nvPr>
        </p:nvSpPr>
        <p:spPr/>
        <p:txBody>
          <a:bodyPr/>
          <a:lstStyle/>
          <a:p>
            <a:fld id="{1B329E5B-B459-4612-8502-2FD673CB122B}" type="slidenum">
              <a:rPr lang="ar-SA" smtClean="0"/>
              <a:t>6</a:t>
            </a:fld>
            <a:endParaRPr lang="ar-SA"/>
          </a:p>
        </p:txBody>
      </p:sp>
    </p:spTree>
    <p:extLst>
      <p:ext uri="{BB962C8B-B14F-4D97-AF65-F5344CB8AC3E}">
        <p14:creationId xmlns:p14="http://schemas.microsoft.com/office/powerpoint/2010/main" val="3291509326"/>
      </p:ext>
    </p:extLst>
  </p:cSld>
  <p:clrMapOvr>
    <a:masterClrMapping/>
  </p:clrMapOvr>
  <p:transition spd="slow">
    <p:cover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b="1" i="1" u="sng" dirty="0" smtClean="0">
                <a:solidFill>
                  <a:srgbClr val="C00000"/>
                </a:solidFill>
              </a:rPr>
              <a:t>* Morphology: </a:t>
            </a:r>
            <a:endParaRPr lang="ar-SA" b="1" i="1" u="sng" dirty="0">
              <a:solidFill>
                <a:srgbClr val="C00000"/>
              </a:solidFill>
            </a:endParaRPr>
          </a:p>
        </p:txBody>
      </p:sp>
      <p:sp>
        <p:nvSpPr>
          <p:cNvPr id="3" name="Content Placeholder 2"/>
          <p:cNvSpPr>
            <a:spLocks noGrp="1"/>
          </p:cNvSpPr>
          <p:nvPr>
            <p:ph idx="1"/>
          </p:nvPr>
        </p:nvSpPr>
        <p:spPr>
          <a:xfrm>
            <a:off x="251520" y="1340768"/>
            <a:ext cx="8640960" cy="5040560"/>
          </a:xfrm>
        </p:spPr>
        <p:txBody>
          <a:bodyPr>
            <a:normAutofit fontScale="92500" lnSpcReduction="10000"/>
          </a:bodyPr>
          <a:lstStyle/>
          <a:p>
            <a:pPr marL="0" indent="0" algn="l" rtl="0">
              <a:lnSpc>
                <a:spcPct val="150000"/>
              </a:lnSpc>
              <a:buNone/>
            </a:pPr>
            <a:r>
              <a:rPr lang="en-US" dirty="0" smtClean="0"/>
              <a:t>- The </a:t>
            </a:r>
            <a:r>
              <a:rPr lang="en-US" dirty="0"/>
              <a:t>distribution of the cancers in the </a:t>
            </a:r>
            <a:r>
              <a:rPr lang="en-US" dirty="0" err="1" smtClean="0"/>
              <a:t>colo</a:t>
            </a:r>
            <a:r>
              <a:rPr lang="en-US" dirty="0" smtClean="0"/>
              <a:t>-rectum </a:t>
            </a:r>
            <a:r>
              <a:rPr lang="en-US" dirty="0"/>
              <a:t>is as follows: </a:t>
            </a:r>
            <a:endParaRPr lang="en-US" dirty="0" smtClean="0"/>
          </a:p>
          <a:p>
            <a:pPr lvl="1" algn="l" rtl="0">
              <a:lnSpc>
                <a:spcPct val="150000"/>
              </a:lnSpc>
              <a:buFont typeface="Arial" pitchFamily="34" charset="0"/>
              <a:buChar char="•"/>
            </a:pPr>
            <a:r>
              <a:rPr lang="en-US" sz="3000" dirty="0"/>
              <a:t>Rectosigmoid colon 55%.</a:t>
            </a:r>
          </a:p>
          <a:p>
            <a:pPr lvl="1" algn="l" rtl="0">
              <a:lnSpc>
                <a:spcPct val="150000"/>
              </a:lnSpc>
              <a:buFont typeface="Arial" pitchFamily="34" charset="0"/>
              <a:buChar char="•"/>
            </a:pPr>
            <a:r>
              <a:rPr lang="en-US" sz="3000" dirty="0" smtClean="0"/>
              <a:t>Cecum/ascending colon 22% </a:t>
            </a:r>
          </a:p>
          <a:p>
            <a:pPr lvl="1" algn="l" rtl="0">
              <a:lnSpc>
                <a:spcPct val="150000"/>
              </a:lnSpc>
              <a:buFont typeface="Arial" pitchFamily="34" charset="0"/>
              <a:buChar char="•"/>
            </a:pPr>
            <a:r>
              <a:rPr lang="en-US" sz="3000" dirty="0"/>
              <a:t>T</a:t>
            </a:r>
            <a:r>
              <a:rPr lang="en-US" sz="3000" dirty="0" smtClean="0"/>
              <a:t>ransverse colon </a:t>
            </a:r>
            <a:r>
              <a:rPr lang="en-US" sz="3000" dirty="0"/>
              <a:t>11</a:t>
            </a:r>
            <a:r>
              <a:rPr lang="en-US" sz="3000" dirty="0" smtClean="0"/>
              <a:t>%. </a:t>
            </a:r>
          </a:p>
          <a:p>
            <a:pPr lvl="1" algn="l" rtl="0">
              <a:lnSpc>
                <a:spcPct val="150000"/>
              </a:lnSpc>
              <a:buFont typeface="Arial" pitchFamily="34" charset="0"/>
              <a:buChar char="•"/>
            </a:pPr>
            <a:r>
              <a:rPr lang="en-US" sz="3000" dirty="0"/>
              <a:t>D</a:t>
            </a:r>
            <a:r>
              <a:rPr lang="en-US" sz="3000" dirty="0" smtClean="0"/>
              <a:t>escending colon 6%. </a:t>
            </a:r>
          </a:p>
          <a:p>
            <a:pPr lvl="1" algn="l" rtl="0">
              <a:lnSpc>
                <a:spcPct val="150000"/>
              </a:lnSpc>
              <a:buFont typeface="Arial" pitchFamily="34" charset="0"/>
              <a:buChar char="•"/>
            </a:pPr>
            <a:r>
              <a:rPr lang="en-US" sz="3000" dirty="0" smtClean="0"/>
              <a:t>Other sites </a:t>
            </a:r>
            <a:r>
              <a:rPr lang="en-US" sz="3000" dirty="0"/>
              <a:t>6%. </a:t>
            </a:r>
            <a:endParaRPr lang="en-US" sz="3000" dirty="0" smtClean="0"/>
          </a:p>
          <a:p>
            <a:pPr algn="l" rtl="0"/>
            <a:endParaRPr lang="en-US" dirty="0"/>
          </a:p>
          <a:p>
            <a:pPr algn="l" rtl="0"/>
            <a:endParaRPr lang="ar-SA" dirty="0"/>
          </a:p>
        </p:txBody>
      </p:sp>
      <p:sp>
        <p:nvSpPr>
          <p:cNvPr id="6" name="Slide Number Placeholder 5"/>
          <p:cNvSpPr>
            <a:spLocks noGrp="1"/>
          </p:cNvSpPr>
          <p:nvPr>
            <p:ph type="sldNum" sz="quarter" idx="12"/>
          </p:nvPr>
        </p:nvSpPr>
        <p:spPr/>
        <p:txBody>
          <a:bodyPr/>
          <a:lstStyle/>
          <a:p>
            <a:fld id="{1B329E5B-B459-4612-8502-2FD673CB122B}" type="slidenum">
              <a:rPr lang="ar-SA" smtClean="0"/>
              <a:t>7</a:t>
            </a:fld>
            <a:endParaRPr lang="ar-S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3789040"/>
            <a:ext cx="3698751"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1710366"/>
      </p:ext>
    </p:extLst>
  </p:cSld>
  <p:clrMapOvr>
    <a:masterClrMapping/>
  </p:clrMapOvr>
  <p:transition spd="slow">
    <p:cover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92696"/>
            <a:ext cx="8568952" cy="5433467"/>
          </a:xfrm>
        </p:spPr>
        <p:txBody>
          <a:bodyPr>
            <a:normAutofit fontScale="92500"/>
          </a:bodyPr>
          <a:lstStyle/>
          <a:p>
            <a:pPr algn="l" rtl="0">
              <a:lnSpc>
                <a:spcPct val="150000"/>
              </a:lnSpc>
            </a:pPr>
            <a:r>
              <a:rPr lang="en-US" dirty="0"/>
              <a:t>Tumors in the </a:t>
            </a:r>
            <a:r>
              <a:rPr lang="en-US" b="1" dirty="0"/>
              <a:t>proximal colon </a:t>
            </a:r>
            <a:r>
              <a:rPr lang="en-US" dirty="0"/>
              <a:t>tend to grow as </a:t>
            </a:r>
            <a:r>
              <a:rPr lang="en-US" dirty="0" err="1">
                <a:solidFill>
                  <a:srgbClr val="FF0000"/>
                </a:solidFill>
              </a:rPr>
              <a:t>polypoid</a:t>
            </a:r>
            <a:r>
              <a:rPr lang="en-US" dirty="0"/>
              <a:t>, </a:t>
            </a:r>
            <a:r>
              <a:rPr lang="en-US" dirty="0" err="1"/>
              <a:t>exophytic</a:t>
            </a:r>
            <a:r>
              <a:rPr lang="en-US" dirty="0"/>
              <a:t> </a:t>
            </a:r>
            <a:r>
              <a:rPr lang="en-US" dirty="0" smtClean="0"/>
              <a:t>masses. </a:t>
            </a:r>
            <a:r>
              <a:rPr lang="en-US" dirty="0"/>
              <a:t>Obstruction is uncommon. </a:t>
            </a:r>
            <a:endParaRPr lang="en-US" dirty="0" smtClean="0"/>
          </a:p>
          <a:p>
            <a:pPr algn="l" rtl="0">
              <a:lnSpc>
                <a:spcPct val="150000"/>
              </a:lnSpc>
            </a:pPr>
            <a:r>
              <a:rPr lang="en-US" dirty="0" smtClean="0"/>
              <a:t>While </a:t>
            </a:r>
            <a:r>
              <a:rPr lang="en-US" dirty="0"/>
              <a:t>carcinomas in the </a:t>
            </a:r>
            <a:r>
              <a:rPr lang="en-US" b="1" dirty="0"/>
              <a:t>distal </a:t>
            </a:r>
            <a:r>
              <a:rPr lang="en-US" b="1" dirty="0" smtClean="0"/>
              <a:t>colon </a:t>
            </a:r>
            <a:r>
              <a:rPr lang="en-US" dirty="0" smtClean="0"/>
              <a:t>tend </a:t>
            </a:r>
            <a:r>
              <a:rPr lang="en-US" dirty="0"/>
              <a:t>to </a:t>
            </a:r>
            <a:r>
              <a:rPr lang="en-US" dirty="0" smtClean="0"/>
              <a:t>be </a:t>
            </a:r>
            <a:r>
              <a:rPr lang="en-US" dirty="0" smtClean="0">
                <a:solidFill>
                  <a:srgbClr val="FF0000"/>
                </a:solidFill>
              </a:rPr>
              <a:t>ulcerative</a:t>
            </a:r>
            <a:r>
              <a:rPr lang="en-US" dirty="0" smtClean="0"/>
              <a:t> forming malignant ulcer or tend to be </a:t>
            </a:r>
            <a:r>
              <a:rPr lang="en-US" dirty="0" smtClean="0">
                <a:solidFill>
                  <a:srgbClr val="FF0000"/>
                </a:solidFill>
              </a:rPr>
              <a:t>infiltrative</a:t>
            </a:r>
            <a:r>
              <a:rPr lang="en-US" dirty="0" smtClean="0"/>
              <a:t> forming annular</a:t>
            </a:r>
            <a:r>
              <a:rPr lang="en-US" dirty="0"/>
              <a:t>, encircling lesions that produce </a:t>
            </a:r>
            <a:r>
              <a:rPr lang="en-US" dirty="0" smtClean="0"/>
              <a:t>malignant constrictions </a:t>
            </a:r>
            <a:r>
              <a:rPr lang="en-US" dirty="0"/>
              <a:t>of the </a:t>
            </a:r>
            <a:r>
              <a:rPr lang="en-US" dirty="0" smtClean="0"/>
              <a:t>bowel.</a:t>
            </a:r>
          </a:p>
        </p:txBody>
      </p:sp>
      <p:sp>
        <p:nvSpPr>
          <p:cNvPr id="6" name="Slide Number Placeholder 5"/>
          <p:cNvSpPr>
            <a:spLocks noGrp="1"/>
          </p:cNvSpPr>
          <p:nvPr>
            <p:ph type="sldNum" sz="quarter" idx="12"/>
          </p:nvPr>
        </p:nvSpPr>
        <p:spPr/>
        <p:txBody>
          <a:bodyPr/>
          <a:lstStyle/>
          <a:p>
            <a:fld id="{1B329E5B-B459-4612-8502-2FD673CB122B}" type="slidenum">
              <a:rPr lang="ar-SA" smtClean="0"/>
              <a:t>8</a:t>
            </a:fld>
            <a:endParaRPr lang="ar-SA"/>
          </a:p>
        </p:txBody>
      </p:sp>
    </p:spTree>
    <p:extLst>
      <p:ext uri="{BB962C8B-B14F-4D97-AF65-F5344CB8AC3E}">
        <p14:creationId xmlns:p14="http://schemas.microsoft.com/office/powerpoint/2010/main" val="1940574385"/>
      </p:ext>
    </p:extLst>
  </p:cSld>
  <p:clrMapOvr>
    <a:masterClrMapping/>
  </p:clrMapOvr>
  <p:transition spd="slow">
    <p:cover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effectLst>
                  <a:outerShdw blurRad="38100" dist="38100" dir="2700000" algn="tl">
                    <a:srgbClr val="000000">
                      <a:alpha val="43137"/>
                    </a:srgbClr>
                  </a:outerShdw>
                </a:effectLst>
              </a:rPr>
              <a:t>Ulcerative colonic carcinoma </a:t>
            </a:r>
            <a:endParaRPr lang="ar-SA" b="1" dirty="0">
              <a:solidFill>
                <a:srgbClr val="FF0000"/>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12776"/>
            <a:ext cx="7618413" cy="509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1B329E5B-B459-4612-8502-2FD673CB122B}" type="slidenum">
              <a:rPr lang="ar-SA" smtClean="0"/>
              <a:t>9</a:t>
            </a:fld>
            <a:endParaRPr lang="ar-SA"/>
          </a:p>
        </p:txBody>
      </p:sp>
    </p:spTree>
    <p:extLst>
      <p:ext uri="{BB962C8B-B14F-4D97-AF65-F5344CB8AC3E}">
        <p14:creationId xmlns:p14="http://schemas.microsoft.com/office/powerpoint/2010/main" val="2850746146"/>
      </p:ext>
    </p:extLst>
  </p:cSld>
  <p:clrMapOvr>
    <a:masterClrMapping/>
  </p:clrMapOvr>
  <p:transition spd="slow">
    <p:cover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539</TotalTime>
  <Words>716</Words>
  <Application>Microsoft Office PowerPoint</Application>
  <PresentationFormat>On-screen Show (4:3)</PresentationFormat>
  <Paragraphs>109</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Cancer colon</vt:lpstr>
      <vt:lpstr>PowerPoint Presentation</vt:lpstr>
      <vt:lpstr>PowerPoint Presentation</vt:lpstr>
      <vt:lpstr>PowerPoint Presentation</vt:lpstr>
      <vt:lpstr>Diet and cancer colon</vt:lpstr>
      <vt:lpstr>PowerPoint Presentation</vt:lpstr>
      <vt:lpstr>* Morphology: </vt:lpstr>
      <vt:lpstr>PowerPoint Presentation</vt:lpstr>
      <vt:lpstr>Ulcerative colonic carcinoma </vt:lpstr>
      <vt:lpstr>Polypoid colonic carcinoma</vt:lpstr>
      <vt:lpstr>Infiltrative colonic carcinoma (annular stricture)</vt:lpstr>
      <vt:lpstr>PowerPoint Presentation</vt:lpstr>
      <vt:lpstr>Adenocarcinoma</vt:lpstr>
      <vt:lpstr>Colonic adenocarcinoma: malignant acini infiltrates the wall.</vt:lpstr>
      <vt:lpstr>PowerPoint Presentation</vt:lpstr>
      <vt:lpstr>* Clinical Features:</vt:lpstr>
      <vt:lpstr>PowerPoint Presentation</vt:lpstr>
      <vt:lpstr>TNM Staging of cancer colon</vt:lpstr>
      <vt:lpstr>* Complications of cancer colon:</vt:lpstr>
      <vt:lpstr>Radiographic features</vt:lpstr>
      <vt:lpstr>PowerPoint Presentation</vt:lpstr>
      <vt:lpstr>Apple core sign</vt:lpstr>
      <vt:lpstr>PowerPoint Presentation</vt:lpstr>
      <vt:lpstr>* Treatment and prognosis:</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Cancer colon</dc:title>
  <dc:creator>Abdulaty Shawky</dc:creator>
  <cp:lastModifiedBy>Jihan Abdelmenam</cp:lastModifiedBy>
  <cp:revision>65</cp:revision>
  <dcterms:created xsi:type="dcterms:W3CDTF">2013-01-12T09:13:08Z</dcterms:created>
  <dcterms:modified xsi:type="dcterms:W3CDTF">2016-02-11T11:49:51Z</dcterms:modified>
</cp:coreProperties>
</file>